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Lst>
  <p:notesMasterIdLst>
    <p:notesMasterId r:id="rId31"/>
  </p:notesMasterIdLst>
  <p:sldIdLst>
    <p:sldId id="279" r:id="rId2"/>
    <p:sldId id="401" r:id="rId3"/>
    <p:sldId id="428" r:id="rId4"/>
    <p:sldId id="425" r:id="rId5"/>
    <p:sldId id="400" r:id="rId6"/>
    <p:sldId id="403" r:id="rId7"/>
    <p:sldId id="427" r:id="rId8"/>
    <p:sldId id="402" r:id="rId9"/>
    <p:sldId id="404" r:id="rId10"/>
    <p:sldId id="406" r:id="rId11"/>
    <p:sldId id="407" r:id="rId12"/>
    <p:sldId id="408" r:id="rId13"/>
    <p:sldId id="409" r:id="rId14"/>
    <p:sldId id="410" r:id="rId15"/>
    <p:sldId id="411" r:id="rId16"/>
    <p:sldId id="412" r:id="rId17"/>
    <p:sldId id="413" r:id="rId18"/>
    <p:sldId id="414" r:id="rId19"/>
    <p:sldId id="415" r:id="rId20"/>
    <p:sldId id="416" r:id="rId21"/>
    <p:sldId id="417" r:id="rId22"/>
    <p:sldId id="418" r:id="rId23"/>
    <p:sldId id="419" r:id="rId24"/>
    <p:sldId id="420" r:id="rId25"/>
    <p:sldId id="421" r:id="rId26"/>
    <p:sldId id="422" r:id="rId27"/>
    <p:sldId id="423" r:id="rId28"/>
    <p:sldId id="426" r:id="rId29"/>
    <p:sldId id="429" r:id="rId30"/>
  </p:sldIdLst>
  <p:sldSz cx="9144000" cy="6858000" type="screen4x3"/>
  <p:notesSz cx="6724650" cy="97742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71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29" autoAdjust="0"/>
    <p:restoredTop sz="78544" autoAdjust="0"/>
  </p:normalViewPr>
  <p:slideViewPr>
    <p:cSldViewPr>
      <p:cViewPr varScale="1">
        <p:scale>
          <a:sx n="117" d="100"/>
          <a:sy n="117" d="100"/>
        </p:scale>
        <p:origin x="-1464"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88712"/>
          </a:xfrm>
          <a:prstGeom prst="rect">
            <a:avLst/>
          </a:prstGeom>
        </p:spPr>
        <p:txBody>
          <a:bodyPr vert="horz" lIns="91861" tIns="45930" rIns="91861" bIns="45930" rtlCol="0"/>
          <a:lstStyle>
            <a:lvl1pPr algn="l">
              <a:defRPr sz="1200"/>
            </a:lvl1pPr>
          </a:lstStyle>
          <a:p>
            <a:endParaRPr lang="en-GB"/>
          </a:p>
        </p:txBody>
      </p:sp>
      <p:sp>
        <p:nvSpPr>
          <p:cNvPr id="3" name="Date Placeholder 2"/>
          <p:cNvSpPr>
            <a:spLocks noGrp="1"/>
          </p:cNvSpPr>
          <p:nvPr>
            <p:ph type="dt" idx="1"/>
          </p:nvPr>
        </p:nvSpPr>
        <p:spPr>
          <a:xfrm>
            <a:off x="3809079" y="0"/>
            <a:ext cx="2914015" cy="488712"/>
          </a:xfrm>
          <a:prstGeom prst="rect">
            <a:avLst/>
          </a:prstGeom>
        </p:spPr>
        <p:txBody>
          <a:bodyPr vert="horz" lIns="91861" tIns="45930" rIns="91861" bIns="45930" rtlCol="0"/>
          <a:lstStyle>
            <a:lvl1pPr algn="r">
              <a:defRPr sz="1200"/>
            </a:lvl1pPr>
          </a:lstStyle>
          <a:p>
            <a:fld id="{AAC1B330-3DD8-42D5-B27E-70FD6DEBEEDF}" type="datetimeFigureOut">
              <a:rPr lang="en-GB" smtClean="0"/>
              <a:t>28/11/2017</a:t>
            </a:fld>
            <a:endParaRPr lang="en-GB"/>
          </a:p>
        </p:txBody>
      </p:sp>
      <p:sp>
        <p:nvSpPr>
          <p:cNvPr id="4" name="Slide Image Placeholder 3"/>
          <p:cNvSpPr>
            <a:spLocks noGrp="1" noRot="1" noChangeAspect="1"/>
          </p:cNvSpPr>
          <p:nvPr>
            <p:ph type="sldImg" idx="2"/>
          </p:nvPr>
        </p:nvSpPr>
        <p:spPr>
          <a:xfrm>
            <a:off x="919163" y="733425"/>
            <a:ext cx="4886325" cy="3665538"/>
          </a:xfrm>
          <a:prstGeom prst="rect">
            <a:avLst/>
          </a:prstGeom>
          <a:noFill/>
          <a:ln w="12700">
            <a:solidFill>
              <a:prstClr val="black"/>
            </a:solidFill>
          </a:ln>
        </p:spPr>
        <p:txBody>
          <a:bodyPr vert="horz" lIns="91861" tIns="45930" rIns="91861" bIns="45930" rtlCol="0" anchor="ctr"/>
          <a:lstStyle/>
          <a:p>
            <a:endParaRPr lang="en-GB"/>
          </a:p>
        </p:txBody>
      </p:sp>
      <p:sp>
        <p:nvSpPr>
          <p:cNvPr id="5" name="Notes Placeholder 4"/>
          <p:cNvSpPr>
            <a:spLocks noGrp="1"/>
          </p:cNvSpPr>
          <p:nvPr>
            <p:ph type="body" sz="quarter" idx="3"/>
          </p:nvPr>
        </p:nvSpPr>
        <p:spPr>
          <a:xfrm>
            <a:off x="672465" y="4642763"/>
            <a:ext cx="5379720" cy="4398407"/>
          </a:xfrm>
          <a:prstGeom prst="rect">
            <a:avLst/>
          </a:prstGeom>
        </p:spPr>
        <p:txBody>
          <a:bodyPr vert="horz" lIns="91861" tIns="45930" rIns="91861" bIns="459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83829"/>
            <a:ext cx="2914015" cy="488712"/>
          </a:xfrm>
          <a:prstGeom prst="rect">
            <a:avLst/>
          </a:prstGeom>
        </p:spPr>
        <p:txBody>
          <a:bodyPr vert="horz" lIns="91861" tIns="45930" rIns="91861" bIns="45930" rtlCol="0" anchor="b"/>
          <a:lstStyle>
            <a:lvl1pPr algn="l">
              <a:defRPr sz="1200"/>
            </a:lvl1pPr>
          </a:lstStyle>
          <a:p>
            <a:endParaRPr lang="en-GB"/>
          </a:p>
        </p:txBody>
      </p:sp>
      <p:sp>
        <p:nvSpPr>
          <p:cNvPr id="7" name="Slide Number Placeholder 6"/>
          <p:cNvSpPr>
            <a:spLocks noGrp="1"/>
          </p:cNvSpPr>
          <p:nvPr>
            <p:ph type="sldNum" sz="quarter" idx="5"/>
          </p:nvPr>
        </p:nvSpPr>
        <p:spPr>
          <a:xfrm>
            <a:off x="3809079" y="9283829"/>
            <a:ext cx="2914015" cy="488712"/>
          </a:xfrm>
          <a:prstGeom prst="rect">
            <a:avLst/>
          </a:prstGeom>
        </p:spPr>
        <p:txBody>
          <a:bodyPr vert="horz" lIns="91861" tIns="45930" rIns="91861" bIns="45930" rtlCol="0" anchor="b"/>
          <a:lstStyle>
            <a:lvl1pPr algn="r">
              <a:defRPr sz="1200"/>
            </a:lvl1pPr>
          </a:lstStyle>
          <a:p>
            <a:fld id="{81A9664F-6BB5-483A-8F07-6692DB5FBBE4}" type="slidenum">
              <a:rPr lang="en-GB" smtClean="0"/>
              <a:t>‹#›</a:t>
            </a:fld>
            <a:endParaRPr lang="en-GB"/>
          </a:p>
        </p:txBody>
      </p:sp>
    </p:spTree>
    <p:extLst>
      <p:ext uri="{BB962C8B-B14F-4D97-AF65-F5344CB8AC3E}">
        <p14:creationId xmlns:p14="http://schemas.microsoft.com/office/powerpoint/2010/main" val="2733726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on behalf of the Warwickshire</a:t>
            </a:r>
            <a:r>
              <a:rPr lang="en-GB" baseline="0" dirty="0"/>
              <a:t> Safeguarding Board.  Explain these workshops have been commissioned by the board, they are multi-agency facilitated and audiences are aimed to be multi agency.</a:t>
            </a:r>
          </a:p>
          <a:p>
            <a:endParaRPr lang="en-GB" baseline="0" dirty="0"/>
          </a:p>
          <a:p>
            <a:pPr defTabSz="918606">
              <a:defRPr/>
            </a:pPr>
            <a:r>
              <a:rPr lang="en-GB" dirty="0"/>
              <a:t>Slides 1-4</a:t>
            </a:r>
            <a:r>
              <a:rPr lang="en-GB" baseline="0" dirty="0"/>
              <a:t> and introductions from </a:t>
            </a:r>
            <a:r>
              <a:rPr lang="en-GB" dirty="0"/>
              <a:t>9am- 9:10</a:t>
            </a:r>
          </a:p>
          <a:p>
            <a:endParaRPr lang="en-GB" dirty="0"/>
          </a:p>
        </p:txBody>
      </p:sp>
      <p:sp>
        <p:nvSpPr>
          <p:cNvPr id="4" name="Slide Number Placeholder 3"/>
          <p:cNvSpPr>
            <a:spLocks noGrp="1"/>
          </p:cNvSpPr>
          <p:nvPr>
            <p:ph type="sldNum" sz="quarter" idx="10"/>
          </p:nvPr>
        </p:nvSpPr>
        <p:spPr/>
        <p:txBody>
          <a:bodyPr/>
          <a:lstStyle/>
          <a:p>
            <a:fld id="{81A9664F-6BB5-483A-8F07-6692DB5FBBE4}" type="slidenum">
              <a:rPr lang="en-GB" smtClean="0"/>
              <a:t>1</a:t>
            </a:fld>
            <a:endParaRPr lang="en-GB"/>
          </a:p>
        </p:txBody>
      </p:sp>
    </p:spTree>
    <p:extLst>
      <p:ext uri="{BB962C8B-B14F-4D97-AF65-F5344CB8AC3E}">
        <p14:creationId xmlns:p14="http://schemas.microsoft.com/office/powerpoint/2010/main" val="1101382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7A32290-24BB-485E-A011-1AB3D892D167}" type="datetimeFigureOut">
              <a:rPr lang="en-GB" smtClean="0"/>
              <a:pPr/>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5532D2-BC19-445F-BBA3-8CCC9EEBDF74}" type="slidenum">
              <a:rPr lang="en-GB" smtClean="0"/>
              <a:pPr/>
              <a:t>‹#›</a:t>
            </a:fld>
            <a:endParaRPr lang="en-GB"/>
          </a:p>
        </p:txBody>
      </p:sp>
    </p:spTree>
    <p:extLst>
      <p:ext uri="{BB962C8B-B14F-4D97-AF65-F5344CB8AC3E}">
        <p14:creationId xmlns:p14="http://schemas.microsoft.com/office/powerpoint/2010/main" val="3837447826"/>
      </p:ext>
    </p:extLst>
  </p:cSld>
  <p:clrMapOvr>
    <a:masterClrMapping/>
  </p:clrMapOvr>
  <p:transition spd="med">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A32290-24BB-485E-A011-1AB3D892D167}"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5532D2-BC19-445F-BBA3-8CCC9EEBDF74}" type="slidenum">
              <a:rPr lang="en-GB" smtClean="0"/>
              <a:t>‹#›</a:t>
            </a:fld>
            <a:endParaRPr lang="en-GB"/>
          </a:p>
        </p:txBody>
      </p:sp>
    </p:spTree>
    <p:extLst>
      <p:ext uri="{BB962C8B-B14F-4D97-AF65-F5344CB8AC3E}">
        <p14:creationId xmlns:p14="http://schemas.microsoft.com/office/powerpoint/2010/main" val="2886273342"/>
      </p:ext>
    </p:extLst>
  </p:cSld>
  <p:clrMapOvr>
    <a:masterClrMapping/>
  </p:clrMapOvr>
  <p:transition spd="med">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A32290-24BB-485E-A011-1AB3D892D167}" type="datetimeFigureOut">
              <a:rPr lang="en-GB" smtClean="0"/>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5532D2-BC19-445F-BBA3-8CCC9EEBDF74}" type="slidenum">
              <a:rPr lang="en-GB" smtClean="0"/>
              <a:t>‹#›</a:t>
            </a:fld>
            <a:endParaRPr lang="en-GB"/>
          </a:p>
        </p:txBody>
      </p:sp>
    </p:spTree>
    <p:extLst>
      <p:ext uri="{BB962C8B-B14F-4D97-AF65-F5344CB8AC3E}">
        <p14:creationId xmlns:p14="http://schemas.microsoft.com/office/powerpoint/2010/main" val="4107240685"/>
      </p:ext>
    </p:extLst>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A32290-24BB-485E-A011-1AB3D892D167}" type="datetimeFigureOut">
              <a:rPr lang="en-GB" smtClean="0"/>
              <a:t>28/11/2017</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5532D2-BC19-445F-BBA3-8CCC9EEBDF74}" type="slidenum">
              <a:rPr lang="en-GB" smtClean="0"/>
              <a:t>‹#›</a:t>
            </a:fld>
            <a:endParaRPr lang="en-GB"/>
          </a:p>
        </p:txBody>
      </p:sp>
      <p:pic>
        <p:nvPicPr>
          <p:cNvPr id="7" name="Picture 11" descr="WCC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04" y="6165304"/>
            <a:ext cx="1296144" cy="58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736861"/>
      </p:ext>
    </p:extLst>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A32290-24BB-485E-A011-1AB3D892D167}" type="datetimeFigureOut">
              <a:rPr lang="en-GB" smtClean="0"/>
              <a:pPr/>
              <a:t>28/11/2017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5532D2-BC19-445F-BBA3-8CCC9EEBDF74}" type="slidenum">
              <a:rPr lang="en-GB" smtClean="0"/>
              <a:pPr/>
              <a:t>‹#›</a:t>
            </a:fld>
            <a:endParaRPr lang="en-GB"/>
          </a:p>
        </p:txBody>
      </p:sp>
    </p:spTree>
    <p:extLst>
      <p:ext uri="{BB962C8B-B14F-4D97-AF65-F5344CB8AC3E}">
        <p14:creationId xmlns:p14="http://schemas.microsoft.com/office/powerpoint/2010/main" val="1156283967"/>
      </p:ext>
    </p:extLst>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7A32290-24BB-485E-A011-1AB3D892D167}" type="datetimeFigureOut">
              <a:rPr lang="en-GB" smtClean="0"/>
              <a:t>28/11/2017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5532D2-BC19-445F-BBA3-8CCC9EEBDF74}" type="slidenum">
              <a:rPr lang="en-GB" smtClean="0"/>
              <a:t>‹#›</a:t>
            </a:fld>
            <a:endParaRPr lang="en-GB"/>
          </a:p>
        </p:txBody>
      </p:sp>
    </p:spTree>
    <p:extLst>
      <p:ext uri="{BB962C8B-B14F-4D97-AF65-F5344CB8AC3E}">
        <p14:creationId xmlns:p14="http://schemas.microsoft.com/office/powerpoint/2010/main" val="2580038304"/>
      </p:ext>
    </p:extLst>
  </p:cSld>
  <p:clrMapOvr>
    <a:masterClrMapping/>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7A32290-24BB-485E-A011-1AB3D892D167}" type="datetimeFigureOut">
              <a:rPr lang="en-GB" smtClean="0"/>
              <a:t>28/11/2017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B5532D2-BC19-445F-BBA3-8CCC9EEBDF74}" type="slidenum">
              <a:rPr lang="en-GB" smtClean="0"/>
              <a:t>‹#›</a:t>
            </a:fld>
            <a:endParaRPr lang="en-GB"/>
          </a:p>
        </p:txBody>
      </p:sp>
    </p:spTree>
    <p:extLst>
      <p:ext uri="{BB962C8B-B14F-4D97-AF65-F5344CB8AC3E}">
        <p14:creationId xmlns:p14="http://schemas.microsoft.com/office/powerpoint/2010/main" val="3736551121"/>
      </p:ext>
    </p:extLst>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7A32290-24BB-485E-A011-1AB3D892D167}" type="datetimeFigureOut">
              <a:rPr lang="en-GB" smtClean="0"/>
              <a:t>28/11/2017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B5532D2-BC19-445F-BBA3-8CCC9EEBDF74}" type="slidenum">
              <a:rPr lang="en-GB" smtClean="0"/>
              <a:t>‹#›</a:t>
            </a:fld>
            <a:endParaRPr lang="en-GB"/>
          </a:p>
        </p:txBody>
      </p:sp>
    </p:spTree>
    <p:extLst>
      <p:ext uri="{BB962C8B-B14F-4D97-AF65-F5344CB8AC3E}">
        <p14:creationId xmlns:p14="http://schemas.microsoft.com/office/powerpoint/2010/main" val="537045389"/>
      </p:ext>
    </p:extLst>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A32290-24BB-485E-A011-1AB3D892D167}" type="datetimeFigureOut">
              <a:rPr lang="en-GB" smtClean="0"/>
              <a:t>28/11/2017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B5532D2-BC19-445F-BBA3-8CCC9EEBDF74}" type="slidenum">
              <a:rPr lang="en-GB" smtClean="0"/>
              <a:t>‹#›</a:t>
            </a:fld>
            <a:endParaRPr lang="en-GB"/>
          </a:p>
        </p:txBody>
      </p:sp>
    </p:spTree>
    <p:extLst>
      <p:ext uri="{BB962C8B-B14F-4D97-AF65-F5344CB8AC3E}">
        <p14:creationId xmlns:p14="http://schemas.microsoft.com/office/powerpoint/2010/main" val="840472551"/>
      </p:ext>
    </p:extLst>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A32290-24BB-485E-A011-1AB3D892D167}" type="datetimeFigureOut">
              <a:rPr lang="en-GB" smtClean="0"/>
              <a:t>28/11/2017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5532D2-BC19-445F-BBA3-8CCC9EEBDF74}" type="slidenum">
              <a:rPr lang="en-GB" smtClean="0"/>
              <a:t>‹#›</a:t>
            </a:fld>
            <a:endParaRPr lang="en-GB"/>
          </a:p>
        </p:txBody>
      </p:sp>
    </p:spTree>
    <p:extLst>
      <p:ext uri="{BB962C8B-B14F-4D97-AF65-F5344CB8AC3E}">
        <p14:creationId xmlns:p14="http://schemas.microsoft.com/office/powerpoint/2010/main" val="4197773472"/>
      </p:ext>
    </p:extLst>
  </p:cSld>
  <p:clrMapOvr>
    <a:masterClrMapping/>
  </p:clrMapOvr>
  <p:transition spd="med">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A32290-24BB-485E-A011-1AB3D892D167}" type="datetimeFigureOut">
              <a:rPr lang="en-GB" smtClean="0"/>
              <a:t>28/11/2017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5532D2-BC19-445F-BBA3-8CCC9EEBDF74}" type="slidenum">
              <a:rPr lang="en-GB" smtClean="0"/>
              <a:t>‹#›</a:t>
            </a:fld>
            <a:endParaRPr lang="en-GB"/>
          </a:p>
        </p:txBody>
      </p:sp>
    </p:spTree>
    <p:extLst>
      <p:ext uri="{BB962C8B-B14F-4D97-AF65-F5344CB8AC3E}">
        <p14:creationId xmlns:p14="http://schemas.microsoft.com/office/powerpoint/2010/main" val="1865456419"/>
      </p:ext>
    </p:extLst>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32290-24BB-485E-A011-1AB3D892D167}" type="datetimeFigureOut">
              <a:rPr lang="en-GB" smtClean="0"/>
              <a:pPr/>
              <a:t>28/11/2017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532D2-BC19-445F-BBA3-8CCC9EEBDF74}" type="slidenum">
              <a:rPr lang="en-GB" smtClean="0"/>
              <a:pPr/>
              <a:t>‹#›</a:t>
            </a:fld>
            <a:endParaRPr lang="en-GB"/>
          </a:p>
        </p:txBody>
      </p:sp>
    </p:spTree>
    <p:extLst>
      <p:ext uri="{BB962C8B-B14F-4D97-AF65-F5344CB8AC3E}">
        <p14:creationId xmlns:p14="http://schemas.microsoft.com/office/powerpoint/2010/main" val="221181184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spd="med">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C:\Users\GPAL1\Desktop\childrens branding.png"/>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908720"/>
            <a:ext cx="8712968" cy="3168352"/>
          </a:xfrm>
          <a:prstGeom prst="rect">
            <a:avLst/>
          </a:prstGeom>
          <a:noFill/>
          <a:extLst/>
        </p:spPr>
      </p:pic>
      <p:pic>
        <p:nvPicPr>
          <p:cNvPr id="5" name="Picture 2" descr="C:\Users\GPAL1\Desktop\map-districts.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552" y="4077071"/>
            <a:ext cx="2282431" cy="27363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alek\Downloads\OOP GraphicsArtboard 4 (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63873" y="4208621"/>
            <a:ext cx="988047" cy="1380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C:\Users\alek\Downloads\OOP GraphicsArtboard 6.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90608" y="5661248"/>
            <a:ext cx="2157656" cy="10331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Users\alek\Downloads\OOP GraphicsArtboard 5 (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96136" y="4293096"/>
            <a:ext cx="1152128" cy="13083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lek\Downloads\OOP GraphicsArtboard 7.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11760" y="5589240"/>
            <a:ext cx="1224136" cy="10993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alek\Downloads\OOP GraphicsArtboard 10.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851920" y="5805264"/>
            <a:ext cx="1102414" cy="9934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C:\Users\alek\Downloads\OOP GraphicsArtboard 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956788" y="4317056"/>
            <a:ext cx="855572" cy="12721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C:\Users\alek\Downloads\OOP GraphicsArtboard 3.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783597" y="4149080"/>
            <a:ext cx="892859" cy="13050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lek\Downloads\OOP GraphicsArtboard 13 (1).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851920" y="4293096"/>
            <a:ext cx="1943245" cy="134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45866"/>
      </p:ext>
    </p:extLst>
  </p:cSld>
  <p:clrMapOvr>
    <a:masterClrMapping/>
  </p:clrMapOvr>
  <p:transition spd="med">
    <p:wipe dir="d"/>
  </p:transition>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1898710" cy="3514402"/>
          </a:xfrm>
        </p:spPr>
        <p:txBody>
          <a:bodyPr>
            <a:normAutofit/>
          </a:bodyPr>
          <a:lstStyle/>
          <a:p>
            <a:r>
              <a:rPr lang="en-GB" b="1" dirty="0">
                <a:solidFill>
                  <a:srgbClr val="002060"/>
                </a:solidFill>
              </a:rPr>
              <a:t>What this means in your area</a:t>
            </a:r>
            <a:endParaRPr lang="en-GB" b="1"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230" y="0"/>
            <a:ext cx="4843540" cy="6858000"/>
          </a:xfrm>
          <a:prstGeom prst="rect">
            <a:avLst/>
          </a:prstGeom>
        </p:spPr>
      </p:pic>
      <p:sp>
        <p:nvSpPr>
          <p:cNvPr id="5" name="Title 1"/>
          <p:cNvSpPr txBox="1">
            <a:spLocks/>
          </p:cNvSpPr>
          <p:nvPr/>
        </p:nvSpPr>
        <p:spPr>
          <a:xfrm>
            <a:off x="7002703" y="1945841"/>
            <a:ext cx="1898710" cy="29233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002060"/>
                </a:solidFill>
              </a:rPr>
              <a:t>Across the county</a:t>
            </a:r>
            <a:endParaRPr lang="en-GB" b="1" dirty="0"/>
          </a:p>
        </p:txBody>
      </p:sp>
      <p:sp>
        <p:nvSpPr>
          <p:cNvPr id="6" name="Title 1"/>
          <p:cNvSpPr txBox="1">
            <a:spLocks/>
          </p:cNvSpPr>
          <p:nvPr/>
        </p:nvSpPr>
        <p:spPr>
          <a:xfrm>
            <a:off x="6044415" y="980729"/>
            <a:ext cx="2856998" cy="864096"/>
          </a:xfrm>
          <a:prstGeom prst="rect">
            <a:avLst/>
          </a:prstGeom>
          <a:solidFill>
            <a:schemeClr val="bg1"/>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00B0F0"/>
                </a:solidFill>
              </a:rPr>
              <a:t>Current provision</a:t>
            </a:r>
          </a:p>
        </p:txBody>
      </p:sp>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607351"/>
      </p:ext>
    </p:extLst>
  </p:cSld>
  <p:clrMapOvr>
    <a:overrideClrMapping bg1="lt1" tx1="dk1" bg2="lt2" tx2="dk2" accent1="accent1" accent2="accent2" accent3="accent3" accent4="accent4" accent5="accent5" accent6="accent6" hlink="hlink" folHlink="folHlink"/>
  </p:clrMapOvr>
  <p:transition spd="med">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1898710" cy="3514402"/>
          </a:xfrm>
        </p:spPr>
        <p:txBody>
          <a:bodyPr>
            <a:normAutofit/>
          </a:bodyPr>
          <a:lstStyle/>
          <a:p>
            <a:r>
              <a:rPr lang="en-GB" b="1" dirty="0">
                <a:solidFill>
                  <a:srgbClr val="002060"/>
                </a:solidFill>
              </a:rPr>
              <a:t>What this means in your area</a:t>
            </a:r>
            <a:endParaRPr lang="en-GB" b="1" dirty="0"/>
          </a:p>
        </p:txBody>
      </p:sp>
      <p:sp>
        <p:nvSpPr>
          <p:cNvPr id="5" name="Title 1"/>
          <p:cNvSpPr txBox="1">
            <a:spLocks/>
          </p:cNvSpPr>
          <p:nvPr/>
        </p:nvSpPr>
        <p:spPr>
          <a:xfrm>
            <a:off x="7002703" y="1945841"/>
            <a:ext cx="1898710" cy="29233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002060"/>
                </a:solidFill>
              </a:rPr>
              <a:t>Across the county</a:t>
            </a:r>
            <a:endParaRPr lang="en-GB" b="1"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0230" y="0"/>
            <a:ext cx="4843540" cy="6858000"/>
          </a:xfrm>
          <a:prstGeom prst="rect">
            <a:avLst/>
          </a:prstGeom>
        </p:spPr>
      </p:pic>
      <p:sp>
        <p:nvSpPr>
          <p:cNvPr id="6" name="Title 1"/>
          <p:cNvSpPr txBox="1">
            <a:spLocks/>
          </p:cNvSpPr>
          <p:nvPr/>
        </p:nvSpPr>
        <p:spPr>
          <a:xfrm>
            <a:off x="6044415" y="980729"/>
            <a:ext cx="2856998" cy="864096"/>
          </a:xfrm>
          <a:prstGeom prst="rect">
            <a:avLst/>
          </a:prstGeom>
          <a:solidFill>
            <a:schemeClr val="bg1"/>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7030A0"/>
                </a:solidFill>
              </a:rPr>
              <a:t>Proposed Family Hubs</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9470287"/>
      </p:ext>
    </p:extLst>
  </p:cSld>
  <p:clrMapOvr>
    <a:masterClrMapping/>
  </p:clrMapOvr>
  <p:transition spd="med">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1898710" cy="3514402"/>
          </a:xfrm>
        </p:spPr>
        <p:txBody>
          <a:bodyPr>
            <a:normAutofit/>
          </a:bodyPr>
          <a:lstStyle/>
          <a:p>
            <a:r>
              <a:rPr lang="en-GB" b="1" dirty="0">
                <a:solidFill>
                  <a:srgbClr val="002060"/>
                </a:solidFill>
              </a:rPr>
              <a:t>What this means in your area</a:t>
            </a:r>
            <a:endParaRPr lang="en-GB" b="1" dirty="0"/>
          </a:p>
        </p:txBody>
      </p:sp>
      <p:sp>
        <p:nvSpPr>
          <p:cNvPr id="5" name="Title 1"/>
          <p:cNvSpPr txBox="1">
            <a:spLocks/>
          </p:cNvSpPr>
          <p:nvPr/>
        </p:nvSpPr>
        <p:spPr>
          <a:xfrm>
            <a:off x="7002703" y="1945841"/>
            <a:ext cx="1898710" cy="29233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002060"/>
                </a:solidFill>
              </a:rPr>
              <a:t>Across the county</a:t>
            </a:r>
            <a:endParaRPr lang="en-GB" b="1"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0230" y="0"/>
            <a:ext cx="4843540" cy="6858000"/>
          </a:xfrm>
          <a:prstGeom prst="rect">
            <a:avLst/>
          </a:prstGeom>
        </p:spPr>
      </p:pic>
      <p:sp>
        <p:nvSpPr>
          <p:cNvPr id="6" name="Title 1"/>
          <p:cNvSpPr txBox="1">
            <a:spLocks/>
          </p:cNvSpPr>
          <p:nvPr/>
        </p:nvSpPr>
        <p:spPr>
          <a:xfrm>
            <a:off x="6044415" y="980729"/>
            <a:ext cx="2856998" cy="864096"/>
          </a:xfrm>
          <a:prstGeom prst="rect">
            <a:avLst/>
          </a:prstGeom>
          <a:solidFill>
            <a:schemeClr val="bg1"/>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237100"/>
                </a:solidFill>
              </a:rPr>
              <a:t>Community venues</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659766"/>
      </p:ext>
    </p:extLst>
  </p:cSld>
  <p:clrMapOvr>
    <a:masterClrMapping/>
  </p:clrMapOvr>
  <p:transition spd="med">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1898710" cy="3514402"/>
          </a:xfrm>
        </p:spPr>
        <p:txBody>
          <a:bodyPr>
            <a:normAutofit/>
          </a:bodyPr>
          <a:lstStyle/>
          <a:p>
            <a:r>
              <a:rPr lang="en-GB" b="1" dirty="0">
                <a:solidFill>
                  <a:srgbClr val="002060"/>
                </a:solidFill>
              </a:rPr>
              <a:t>What this means in your area</a:t>
            </a:r>
            <a:endParaRPr lang="en-GB" b="1" dirty="0"/>
          </a:p>
        </p:txBody>
      </p:sp>
      <p:sp>
        <p:nvSpPr>
          <p:cNvPr id="5" name="Title 1"/>
          <p:cNvSpPr txBox="1">
            <a:spLocks/>
          </p:cNvSpPr>
          <p:nvPr/>
        </p:nvSpPr>
        <p:spPr>
          <a:xfrm>
            <a:off x="7002703" y="1945841"/>
            <a:ext cx="1898710" cy="29233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solidFill>
                  <a:srgbClr val="002060"/>
                </a:solidFill>
              </a:rPr>
              <a:t>North Warwick-shire Borough</a:t>
            </a:r>
            <a:endParaRPr lang="en-GB" sz="3600" b="1" dirty="0"/>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701" y="0"/>
            <a:ext cx="4842598" cy="6858000"/>
          </a:xfrm>
          <a:prstGeom prst="rect">
            <a:avLst/>
          </a:prstGeom>
        </p:spPr>
      </p:pic>
      <p:sp>
        <p:nvSpPr>
          <p:cNvPr id="6" name="Title 1"/>
          <p:cNvSpPr txBox="1">
            <a:spLocks/>
          </p:cNvSpPr>
          <p:nvPr/>
        </p:nvSpPr>
        <p:spPr>
          <a:xfrm>
            <a:off x="6044415" y="980729"/>
            <a:ext cx="2856998" cy="864096"/>
          </a:xfrm>
          <a:prstGeom prst="rect">
            <a:avLst/>
          </a:prstGeom>
          <a:solidFill>
            <a:schemeClr val="bg1"/>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00B0F0"/>
                </a:solidFill>
              </a:rPr>
              <a:t>Current provision</a:t>
            </a:r>
          </a:p>
        </p:txBody>
      </p:sp>
    </p:spTree>
    <p:extLst>
      <p:ext uri="{BB962C8B-B14F-4D97-AF65-F5344CB8AC3E}">
        <p14:creationId xmlns:p14="http://schemas.microsoft.com/office/powerpoint/2010/main" val="1169489325"/>
      </p:ext>
    </p:extLst>
  </p:cSld>
  <p:clrMapOvr>
    <a:masterClrMapping/>
  </p:clrMapOvr>
  <p:transition spd="med">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1898710" cy="3514402"/>
          </a:xfrm>
        </p:spPr>
        <p:txBody>
          <a:bodyPr>
            <a:normAutofit/>
          </a:bodyPr>
          <a:lstStyle/>
          <a:p>
            <a:r>
              <a:rPr lang="en-GB" b="1" dirty="0">
                <a:solidFill>
                  <a:srgbClr val="002060"/>
                </a:solidFill>
              </a:rPr>
              <a:t>What this means in your area</a:t>
            </a:r>
            <a:endParaRPr lang="en-GB" b="1" dirty="0"/>
          </a:p>
        </p:txBody>
      </p:sp>
      <p:sp>
        <p:nvSpPr>
          <p:cNvPr id="5" name="Title 1"/>
          <p:cNvSpPr txBox="1">
            <a:spLocks/>
          </p:cNvSpPr>
          <p:nvPr/>
        </p:nvSpPr>
        <p:spPr>
          <a:xfrm>
            <a:off x="7002703" y="1945841"/>
            <a:ext cx="1898710" cy="29233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solidFill>
                  <a:srgbClr val="002060"/>
                </a:solidFill>
              </a:rPr>
              <a:t>North Warwick-shire Borough</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701" y="0"/>
            <a:ext cx="4842598" cy="6858000"/>
          </a:xfrm>
          <a:prstGeom prst="rect">
            <a:avLst/>
          </a:prstGeom>
        </p:spPr>
      </p:pic>
      <p:sp>
        <p:nvSpPr>
          <p:cNvPr id="6" name="Title 1"/>
          <p:cNvSpPr txBox="1">
            <a:spLocks/>
          </p:cNvSpPr>
          <p:nvPr/>
        </p:nvSpPr>
        <p:spPr>
          <a:xfrm>
            <a:off x="6044415" y="980729"/>
            <a:ext cx="2856998" cy="864096"/>
          </a:xfrm>
          <a:prstGeom prst="rect">
            <a:avLst/>
          </a:prstGeom>
          <a:solidFill>
            <a:schemeClr val="bg1"/>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7030A0"/>
                </a:solidFill>
              </a:rPr>
              <a:t>Proposed Family Hubs</a:t>
            </a:r>
          </a:p>
        </p:txBody>
      </p:sp>
    </p:spTree>
    <p:extLst>
      <p:ext uri="{BB962C8B-B14F-4D97-AF65-F5344CB8AC3E}">
        <p14:creationId xmlns:p14="http://schemas.microsoft.com/office/powerpoint/2010/main" val="1351083073"/>
      </p:ext>
    </p:extLst>
  </p:cSld>
  <p:clrMapOvr>
    <a:masterClrMapping/>
  </p:clrMapOvr>
  <p:transition spd="med">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1898710" cy="3514402"/>
          </a:xfrm>
        </p:spPr>
        <p:txBody>
          <a:bodyPr>
            <a:normAutofit/>
          </a:bodyPr>
          <a:lstStyle/>
          <a:p>
            <a:r>
              <a:rPr lang="en-GB" b="1" dirty="0">
                <a:solidFill>
                  <a:srgbClr val="002060"/>
                </a:solidFill>
              </a:rPr>
              <a:t>What this means in your area</a:t>
            </a:r>
            <a:endParaRPr lang="en-GB" b="1" dirty="0"/>
          </a:p>
        </p:txBody>
      </p:sp>
      <p:sp>
        <p:nvSpPr>
          <p:cNvPr id="5" name="Title 1"/>
          <p:cNvSpPr txBox="1">
            <a:spLocks/>
          </p:cNvSpPr>
          <p:nvPr/>
        </p:nvSpPr>
        <p:spPr>
          <a:xfrm>
            <a:off x="7002703" y="1945841"/>
            <a:ext cx="1898710" cy="29233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solidFill>
                  <a:srgbClr val="002060"/>
                </a:solidFill>
              </a:rPr>
              <a:t>North Warwick-shire Borough</a:t>
            </a:r>
            <a:endParaRPr lang="en-GB" sz="3600" b="1" dirty="0"/>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701" y="0"/>
            <a:ext cx="4842598" cy="6858000"/>
          </a:xfrm>
          <a:prstGeom prst="rect">
            <a:avLst/>
          </a:prstGeom>
        </p:spPr>
      </p:pic>
      <p:sp>
        <p:nvSpPr>
          <p:cNvPr id="6" name="Title 1"/>
          <p:cNvSpPr txBox="1">
            <a:spLocks/>
          </p:cNvSpPr>
          <p:nvPr/>
        </p:nvSpPr>
        <p:spPr>
          <a:xfrm>
            <a:off x="6044415" y="980729"/>
            <a:ext cx="2856998" cy="864096"/>
          </a:xfrm>
          <a:prstGeom prst="rect">
            <a:avLst/>
          </a:prstGeom>
          <a:solidFill>
            <a:schemeClr val="bg1"/>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237100"/>
                </a:solidFill>
              </a:rPr>
              <a:t>Community venues</a:t>
            </a:r>
          </a:p>
        </p:txBody>
      </p:sp>
    </p:spTree>
    <p:extLst>
      <p:ext uri="{BB962C8B-B14F-4D97-AF65-F5344CB8AC3E}">
        <p14:creationId xmlns:p14="http://schemas.microsoft.com/office/powerpoint/2010/main" val="131070580"/>
      </p:ext>
    </p:extLst>
  </p:cSld>
  <p:clrMapOvr>
    <a:masterClrMapping/>
  </p:clrMapOvr>
  <p:transition spd="med">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1898710" cy="3514402"/>
          </a:xfrm>
        </p:spPr>
        <p:txBody>
          <a:bodyPr>
            <a:normAutofit/>
          </a:bodyPr>
          <a:lstStyle/>
          <a:p>
            <a:r>
              <a:rPr lang="en-GB" b="1" dirty="0">
                <a:solidFill>
                  <a:srgbClr val="002060"/>
                </a:solidFill>
              </a:rPr>
              <a:t>What this means in your area</a:t>
            </a:r>
            <a:endParaRPr lang="en-GB" b="1" dirty="0"/>
          </a:p>
        </p:txBody>
      </p:sp>
      <p:sp>
        <p:nvSpPr>
          <p:cNvPr id="5" name="Title 1"/>
          <p:cNvSpPr txBox="1">
            <a:spLocks/>
          </p:cNvSpPr>
          <p:nvPr/>
        </p:nvSpPr>
        <p:spPr>
          <a:xfrm>
            <a:off x="7002703" y="1945841"/>
            <a:ext cx="1898710" cy="29233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rgbClr val="002060"/>
                </a:solidFill>
              </a:rPr>
              <a:t>Nuneaton &amp; Bedworth Borough</a:t>
            </a:r>
            <a:endParaRPr lang="en-GB" sz="3200" b="1" dirty="0"/>
          </a:p>
        </p:txBody>
      </p:sp>
      <p:sp>
        <p:nvSpPr>
          <p:cNvPr id="6" name="Title 1"/>
          <p:cNvSpPr txBox="1">
            <a:spLocks/>
          </p:cNvSpPr>
          <p:nvPr/>
        </p:nvSpPr>
        <p:spPr>
          <a:xfrm>
            <a:off x="6179498" y="980729"/>
            <a:ext cx="2856998" cy="864096"/>
          </a:xfrm>
          <a:prstGeom prst="rect">
            <a:avLst/>
          </a:prstGeom>
          <a:solidFill>
            <a:schemeClr val="bg1"/>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a:solidFill>
                  <a:srgbClr val="00B0F0"/>
                </a:solidFill>
              </a:rPr>
              <a:t>Current provision</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701" y="0"/>
            <a:ext cx="4842598" cy="6858000"/>
          </a:xfrm>
          <a:prstGeom prst="rect">
            <a:avLst/>
          </a:prstGeom>
        </p:spPr>
      </p:pic>
    </p:spTree>
    <p:extLst>
      <p:ext uri="{BB962C8B-B14F-4D97-AF65-F5344CB8AC3E}">
        <p14:creationId xmlns:p14="http://schemas.microsoft.com/office/powerpoint/2010/main" val="1169489325"/>
      </p:ext>
    </p:extLst>
  </p:cSld>
  <p:clrMapOvr>
    <a:masterClrMapping/>
  </p:clrMapOvr>
  <p:transition spd="med">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1898710" cy="3514402"/>
          </a:xfrm>
        </p:spPr>
        <p:txBody>
          <a:bodyPr>
            <a:normAutofit/>
          </a:bodyPr>
          <a:lstStyle/>
          <a:p>
            <a:r>
              <a:rPr lang="en-GB" b="1" dirty="0">
                <a:solidFill>
                  <a:srgbClr val="002060"/>
                </a:solidFill>
              </a:rPr>
              <a:t>What this means in your area</a:t>
            </a:r>
            <a:endParaRPr lang="en-GB" b="1" dirty="0"/>
          </a:p>
        </p:txBody>
      </p:sp>
      <p:sp>
        <p:nvSpPr>
          <p:cNvPr id="5" name="Title 1"/>
          <p:cNvSpPr txBox="1">
            <a:spLocks/>
          </p:cNvSpPr>
          <p:nvPr/>
        </p:nvSpPr>
        <p:spPr>
          <a:xfrm>
            <a:off x="7002703" y="1945841"/>
            <a:ext cx="1898710" cy="29233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rgbClr val="002060"/>
                </a:solidFill>
              </a:rPr>
              <a:t>Nuneaton &amp; Bedworth Borough</a:t>
            </a:r>
            <a:endParaRPr lang="en-GB" sz="3200" b="1" dirty="0"/>
          </a:p>
        </p:txBody>
      </p:sp>
      <p:sp>
        <p:nvSpPr>
          <p:cNvPr id="6" name="Title 1"/>
          <p:cNvSpPr txBox="1">
            <a:spLocks/>
          </p:cNvSpPr>
          <p:nvPr/>
        </p:nvSpPr>
        <p:spPr>
          <a:xfrm>
            <a:off x="6251506" y="980729"/>
            <a:ext cx="2856998" cy="864096"/>
          </a:xfrm>
          <a:prstGeom prst="rect">
            <a:avLst/>
          </a:prstGeom>
          <a:solidFill>
            <a:schemeClr val="bg1"/>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a:solidFill>
                  <a:srgbClr val="7030A0"/>
                </a:solidFill>
              </a:rPr>
              <a:t>Proposed Family Hubs</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701" y="0"/>
            <a:ext cx="4842598" cy="6858000"/>
          </a:xfrm>
          <a:prstGeom prst="rect">
            <a:avLst/>
          </a:prstGeom>
        </p:spPr>
      </p:pic>
    </p:spTree>
    <p:extLst>
      <p:ext uri="{BB962C8B-B14F-4D97-AF65-F5344CB8AC3E}">
        <p14:creationId xmlns:p14="http://schemas.microsoft.com/office/powerpoint/2010/main" val="1351083073"/>
      </p:ext>
    </p:extLst>
  </p:cSld>
  <p:clrMapOvr>
    <a:masterClrMapping/>
  </p:clrMapOvr>
  <p:transition spd="med">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1898710" cy="3514402"/>
          </a:xfrm>
        </p:spPr>
        <p:txBody>
          <a:bodyPr>
            <a:normAutofit/>
          </a:bodyPr>
          <a:lstStyle/>
          <a:p>
            <a:r>
              <a:rPr lang="en-GB" b="1" dirty="0">
                <a:solidFill>
                  <a:srgbClr val="002060"/>
                </a:solidFill>
              </a:rPr>
              <a:t>What this means in your area</a:t>
            </a:r>
            <a:endParaRPr lang="en-GB" b="1" dirty="0"/>
          </a:p>
        </p:txBody>
      </p:sp>
      <p:sp>
        <p:nvSpPr>
          <p:cNvPr id="5" name="Title 1"/>
          <p:cNvSpPr txBox="1">
            <a:spLocks/>
          </p:cNvSpPr>
          <p:nvPr/>
        </p:nvSpPr>
        <p:spPr>
          <a:xfrm>
            <a:off x="7002703" y="1945841"/>
            <a:ext cx="1898710" cy="29233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b="1" dirty="0">
                <a:solidFill>
                  <a:srgbClr val="002060"/>
                </a:solidFill>
              </a:rPr>
              <a:t>Nuneaton &amp; Bedworth Borough</a:t>
            </a:r>
            <a:endParaRPr lang="en-GB" sz="3200" b="1" dirty="0"/>
          </a:p>
        </p:txBody>
      </p:sp>
      <p:sp>
        <p:nvSpPr>
          <p:cNvPr id="6" name="Title 1"/>
          <p:cNvSpPr txBox="1">
            <a:spLocks/>
          </p:cNvSpPr>
          <p:nvPr/>
        </p:nvSpPr>
        <p:spPr>
          <a:xfrm>
            <a:off x="6179498" y="980729"/>
            <a:ext cx="2856998" cy="864096"/>
          </a:xfrm>
          <a:prstGeom prst="rect">
            <a:avLst/>
          </a:prstGeom>
          <a:solidFill>
            <a:schemeClr val="bg1"/>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a:solidFill>
                  <a:srgbClr val="237100"/>
                </a:solidFill>
              </a:rPr>
              <a:t>Community venues</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701" y="0"/>
            <a:ext cx="4842598" cy="6858000"/>
          </a:xfrm>
          <a:prstGeom prst="rect">
            <a:avLst/>
          </a:prstGeom>
        </p:spPr>
      </p:pic>
    </p:spTree>
    <p:extLst>
      <p:ext uri="{BB962C8B-B14F-4D97-AF65-F5344CB8AC3E}">
        <p14:creationId xmlns:p14="http://schemas.microsoft.com/office/powerpoint/2010/main" val="131070580"/>
      </p:ext>
    </p:extLst>
  </p:cSld>
  <p:clrMapOvr>
    <a:masterClrMapping/>
  </p:clrMapOvr>
  <p:transition spd="med">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1898710" cy="3514402"/>
          </a:xfrm>
        </p:spPr>
        <p:txBody>
          <a:bodyPr>
            <a:normAutofit/>
          </a:bodyPr>
          <a:lstStyle/>
          <a:p>
            <a:r>
              <a:rPr lang="en-GB" b="1" dirty="0">
                <a:solidFill>
                  <a:srgbClr val="002060"/>
                </a:solidFill>
              </a:rPr>
              <a:t>What this means in your area</a:t>
            </a:r>
            <a:endParaRPr lang="en-GB" b="1" dirty="0"/>
          </a:p>
        </p:txBody>
      </p:sp>
      <p:sp>
        <p:nvSpPr>
          <p:cNvPr id="5" name="Title 1"/>
          <p:cNvSpPr txBox="1">
            <a:spLocks/>
          </p:cNvSpPr>
          <p:nvPr/>
        </p:nvSpPr>
        <p:spPr>
          <a:xfrm>
            <a:off x="7002703" y="1945841"/>
            <a:ext cx="1898710" cy="29233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solidFill>
                  <a:srgbClr val="002060"/>
                </a:solidFill>
              </a:rPr>
              <a:t>Rugby Borough</a:t>
            </a:r>
            <a:endParaRPr lang="en-GB" sz="3600" b="1" dirty="0"/>
          </a:p>
        </p:txBody>
      </p:sp>
      <p:sp>
        <p:nvSpPr>
          <p:cNvPr id="6" name="Title 1"/>
          <p:cNvSpPr txBox="1">
            <a:spLocks/>
          </p:cNvSpPr>
          <p:nvPr/>
        </p:nvSpPr>
        <p:spPr>
          <a:xfrm>
            <a:off x="6044415" y="980729"/>
            <a:ext cx="2856998" cy="864096"/>
          </a:xfrm>
          <a:prstGeom prst="rect">
            <a:avLst/>
          </a:prstGeom>
          <a:solidFill>
            <a:schemeClr val="bg1"/>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a:solidFill>
                  <a:srgbClr val="00B0F0"/>
                </a:solidFill>
              </a:rPr>
              <a:t>Current provision</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701" y="0"/>
            <a:ext cx="4842598" cy="6858000"/>
          </a:xfrm>
          <a:prstGeom prst="rect">
            <a:avLst/>
          </a:prstGeom>
        </p:spPr>
      </p:pic>
    </p:spTree>
    <p:extLst>
      <p:ext uri="{BB962C8B-B14F-4D97-AF65-F5344CB8AC3E}">
        <p14:creationId xmlns:p14="http://schemas.microsoft.com/office/powerpoint/2010/main" val="1169489325"/>
      </p:ext>
    </p:extLst>
  </p:cSld>
  <p:clrMapOvr>
    <a:masterClrMapping/>
  </p:clrMapOvr>
  <p:transition spd="med">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2060"/>
                </a:solidFill>
              </a:rPr>
              <a:t>Welcome and introductions</a:t>
            </a:r>
            <a:endParaRPr lang="en-GB" b="1" dirty="0"/>
          </a:p>
        </p:txBody>
      </p:sp>
      <p:sp>
        <p:nvSpPr>
          <p:cNvPr id="3" name="Content Placeholder 2"/>
          <p:cNvSpPr>
            <a:spLocks noGrp="1"/>
          </p:cNvSpPr>
          <p:nvPr>
            <p:ph idx="1"/>
          </p:nvPr>
        </p:nvSpPr>
        <p:spPr/>
        <p:txBody>
          <a:bodyPr/>
          <a:lstStyle/>
          <a:p>
            <a:r>
              <a:rPr lang="en-GB" altLang="en-US" dirty="0"/>
              <a:t>Welcome and housekeeping</a:t>
            </a:r>
          </a:p>
          <a:p>
            <a:r>
              <a:rPr lang="en-GB" altLang="en-US" dirty="0"/>
              <a:t>Introductions</a:t>
            </a:r>
          </a:p>
          <a:p>
            <a:r>
              <a:rPr lang="en-GB" altLang="en-US" dirty="0"/>
              <a:t>Our proposals</a:t>
            </a:r>
          </a:p>
          <a:p>
            <a:r>
              <a:rPr lang="en-GB" altLang="en-US" dirty="0"/>
              <a:t>How to take part in the conversation</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227028"/>
      </p:ext>
    </p:extLst>
  </p:cSld>
  <p:clrMapOvr>
    <a:masterClrMapping/>
  </p:clrMapOvr>
  <p:transition spd="med">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1898710" cy="3514402"/>
          </a:xfrm>
        </p:spPr>
        <p:txBody>
          <a:bodyPr>
            <a:normAutofit/>
          </a:bodyPr>
          <a:lstStyle/>
          <a:p>
            <a:r>
              <a:rPr lang="en-GB" b="1" dirty="0">
                <a:solidFill>
                  <a:srgbClr val="002060"/>
                </a:solidFill>
              </a:rPr>
              <a:t>What this means in your area</a:t>
            </a:r>
            <a:endParaRPr lang="en-GB" b="1" dirty="0"/>
          </a:p>
        </p:txBody>
      </p:sp>
      <p:sp>
        <p:nvSpPr>
          <p:cNvPr id="5" name="Title 1"/>
          <p:cNvSpPr txBox="1">
            <a:spLocks/>
          </p:cNvSpPr>
          <p:nvPr/>
        </p:nvSpPr>
        <p:spPr>
          <a:xfrm>
            <a:off x="7002703" y="1945841"/>
            <a:ext cx="1898710" cy="29233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solidFill>
                  <a:srgbClr val="002060"/>
                </a:solidFill>
              </a:rPr>
              <a:t>Rugby Borough</a:t>
            </a:r>
            <a:endParaRPr lang="en-GB" sz="3600" b="1" dirty="0"/>
          </a:p>
        </p:txBody>
      </p:sp>
      <p:sp>
        <p:nvSpPr>
          <p:cNvPr id="6" name="Title 1"/>
          <p:cNvSpPr txBox="1">
            <a:spLocks/>
          </p:cNvSpPr>
          <p:nvPr/>
        </p:nvSpPr>
        <p:spPr>
          <a:xfrm>
            <a:off x="6251506" y="980729"/>
            <a:ext cx="2856998" cy="864096"/>
          </a:xfrm>
          <a:prstGeom prst="rect">
            <a:avLst/>
          </a:prstGeom>
          <a:solidFill>
            <a:schemeClr val="bg1"/>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a:solidFill>
                  <a:srgbClr val="7030A0"/>
                </a:solidFill>
              </a:rPr>
              <a:t>Proposed Family Hubs</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701" y="0"/>
            <a:ext cx="4842598" cy="6858000"/>
          </a:xfrm>
          <a:prstGeom prst="rect">
            <a:avLst/>
          </a:prstGeom>
        </p:spPr>
      </p:pic>
    </p:spTree>
    <p:extLst>
      <p:ext uri="{BB962C8B-B14F-4D97-AF65-F5344CB8AC3E}">
        <p14:creationId xmlns:p14="http://schemas.microsoft.com/office/powerpoint/2010/main" val="1351083073"/>
      </p:ext>
    </p:extLst>
  </p:cSld>
  <p:clrMapOvr>
    <a:masterClrMapping/>
  </p:clrMapOvr>
  <p:transition spd="med">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1898710" cy="3514402"/>
          </a:xfrm>
        </p:spPr>
        <p:txBody>
          <a:bodyPr>
            <a:normAutofit/>
          </a:bodyPr>
          <a:lstStyle/>
          <a:p>
            <a:r>
              <a:rPr lang="en-GB" b="1" dirty="0">
                <a:solidFill>
                  <a:srgbClr val="002060"/>
                </a:solidFill>
              </a:rPr>
              <a:t>What this means in your area</a:t>
            </a:r>
            <a:endParaRPr lang="en-GB" b="1" dirty="0"/>
          </a:p>
        </p:txBody>
      </p:sp>
      <p:sp>
        <p:nvSpPr>
          <p:cNvPr id="5" name="Title 1"/>
          <p:cNvSpPr txBox="1">
            <a:spLocks/>
          </p:cNvSpPr>
          <p:nvPr/>
        </p:nvSpPr>
        <p:spPr>
          <a:xfrm>
            <a:off x="7002703" y="1945841"/>
            <a:ext cx="1898710" cy="29233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a:solidFill>
                  <a:srgbClr val="002060"/>
                </a:solidFill>
              </a:rPr>
              <a:t>Rugby Borough</a:t>
            </a:r>
          </a:p>
        </p:txBody>
      </p:sp>
      <p:sp>
        <p:nvSpPr>
          <p:cNvPr id="6" name="Title 1"/>
          <p:cNvSpPr txBox="1">
            <a:spLocks/>
          </p:cNvSpPr>
          <p:nvPr/>
        </p:nvSpPr>
        <p:spPr>
          <a:xfrm>
            <a:off x="6179498" y="980729"/>
            <a:ext cx="2856998" cy="864096"/>
          </a:xfrm>
          <a:prstGeom prst="rect">
            <a:avLst/>
          </a:prstGeom>
          <a:solidFill>
            <a:schemeClr val="bg1"/>
          </a:solid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a:solidFill>
                  <a:srgbClr val="237100"/>
                </a:solidFill>
              </a:rPr>
              <a:t>Community venues</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0701" y="0"/>
            <a:ext cx="4842598" cy="6858000"/>
          </a:xfrm>
          <a:prstGeom prst="rect">
            <a:avLst/>
          </a:prstGeom>
        </p:spPr>
      </p:pic>
    </p:spTree>
    <p:extLst>
      <p:ext uri="{BB962C8B-B14F-4D97-AF65-F5344CB8AC3E}">
        <p14:creationId xmlns:p14="http://schemas.microsoft.com/office/powerpoint/2010/main" val="131070580"/>
      </p:ext>
    </p:extLst>
  </p:cSld>
  <p:clrMapOvr>
    <a:masterClrMapping/>
  </p:clrMapOvr>
  <p:transition spd="med">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587"/>
            <a:ext cx="9144000" cy="6456797"/>
          </a:xfrm>
          <a:prstGeom prst="rect">
            <a:avLst/>
          </a:prstGeom>
        </p:spPr>
      </p:pic>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0" y="22096"/>
            <a:ext cx="8028384" cy="570805"/>
          </a:xfrm>
        </p:spPr>
        <p:txBody>
          <a:bodyPr>
            <a:noAutofit/>
          </a:bodyPr>
          <a:lstStyle/>
          <a:p>
            <a:pPr algn="l"/>
            <a:r>
              <a:rPr lang="en-GB" sz="3000" b="1" dirty="0">
                <a:solidFill>
                  <a:srgbClr val="002060"/>
                </a:solidFill>
              </a:rPr>
              <a:t>What this means in your area – Warwick District</a:t>
            </a:r>
            <a:endParaRPr lang="en-GB" sz="3000" b="1" dirty="0"/>
          </a:p>
        </p:txBody>
      </p:sp>
      <p:sp>
        <p:nvSpPr>
          <p:cNvPr id="11" name="Title 1"/>
          <p:cNvSpPr txBox="1">
            <a:spLocks/>
          </p:cNvSpPr>
          <p:nvPr/>
        </p:nvSpPr>
        <p:spPr>
          <a:xfrm>
            <a:off x="3851920" y="548680"/>
            <a:ext cx="2856998" cy="487981"/>
          </a:xfrm>
          <a:prstGeom prst="rect">
            <a:avLst/>
          </a:prstGeom>
          <a:solidFill>
            <a:schemeClr val="bg1"/>
          </a:solidFill>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00B0F0"/>
                </a:solidFill>
              </a:rPr>
              <a:t>Current provision</a:t>
            </a:r>
          </a:p>
        </p:txBody>
      </p:sp>
    </p:spTree>
    <p:extLst>
      <p:ext uri="{BB962C8B-B14F-4D97-AF65-F5344CB8AC3E}">
        <p14:creationId xmlns:p14="http://schemas.microsoft.com/office/powerpoint/2010/main" val="1169489325"/>
      </p:ext>
    </p:extLst>
  </p:cSld>
  <p:clrMapOvr>
    <a:masterClrMapping/>
  </p:clrMapOvr>
  <p:transition spd="med">
    <p:wipe dir="d"/>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587"/>
            <a:ext cx="9144000" cy="6456797"/>
          </a:xfrm>
          <a:prstGeom prst="rect">
            <a:avLst/>
          </a:prstGeom>
        </p:spPr>
      </p:pic>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0" y="22096"/>
            <a:ext cx="8028384" cy="570805"/>
          </a:xfrm>
        </p:spPr>
        <p:txBody>
          <a:bodyPr>
            <a:noAutofit/>
          </a:bodyPr>
          <a:lstStyle/>
          <a:p>
            <a:pPr algn="l"/>
            <a:r>
              <a:rPr lang="en-GB" sz="3000" b="1" dirty="0">
                <a:solidFill>
                  <a:srgbClr val="002060"/>
                </a:solidFill>
              </a:rPr>
              <a:t>What this means in your area – Warwick District</a:t>
            </a:r>
            <a:endParaRPr lang="en-GB" sz="3000" b="1" dirty="0"/>
          </a:p>
        </p:txBody>
      </p:sp>
      <p:sp>
        <p:nvSpPr>
          <p:cNvPr id="12" name="Title 1"/>
          <p:cNvSpPr txBox="1">
            <a:spLocks/>
          </p:cNvSpPr>
          <p:nvPr/>
        </p:nvSpPr>
        <p:spPr>
          <a:xfrm>
            <a:off x="3851920" y="548680"/>
            <a:ext cx="2856998" cy="487981"/>
          </a:xfrm>
          <a:prstGeom prst="rect">
            <a:avLst/>
          </a:prstGeom>
          <a:solidFill>
            <a:schemeClr val="bg1"/>
          </a:solidFill>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7030A0"/>
                </a:solidFill>
              </a:rPr>
              <a:t>Proposed Family Hubs</a:t>
            </a:r>
          </a:p>
        </p:txBody>
      </p:sp>
    </p:spTree>
    <p:extLst>
      <p:ext uri="{BB962C8B-B14F-4D97-AF65-F5344CB8AC3E}">
        <p14:creationId xmlns:p14="http://schemas.microsoft.com/office/powerpoint/2010/main" val="1351083073"/>
      </p:ext>
    </p:extLst>
  </p:cSld>
  <p:clrMapOvr>
    <a:masterClrMapping/>
  </p:clrMapOvr>
  <p:transition spd="med">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587"/>
            <a:ext cx="9144000" cy="6456797"/>
          </a:xfrm>
          <a:prstGeom prst="rect">
            <a:avLst/>
          </a:prstGeom>
        </p:spPr>
      </p:pic>
      <p:sp>
        <p:nvSpPr>
          <p:cNvPr id="2" name="Title 1"/>
          <p:cNvSpPr>
            <a:spLocks noGrp="1"/>
          </p:cNvSpPr>
          <p:nvPr>
            <p:ph type="title"/>
          </p:nvPr>
        </p:nvSpPr>
        <p:spPr>
          <a:xfrm>
            <a:off x="0" y="22096"/>
            <a:ext cx="8028384" cy="570805"/>
          </a:xfrm>
        </p:spPr>
        <p:txBody>
          <a:bodyPr>
            <a:noAutofit/>
          </a:bodyPr>
          <a:lstStyle/>
          <a:p>
            <a:pPr algn="l"/>
            <a:r>
              <a:rPr lang="en-GB" sz="3000" b="1" dirty="0">
                <a:solidFill>
                  <a:srgbClr val="002060"/>
                </a:solidFill>
              </a:rPr>
              <a:t>What this means in your area – Warwick District</a:t>
            </a:r>
            <a:endParaRPr lang="en-GB" sz="3000" b="1" dirty="0"/>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3851920" y="548680"/>
            <a:ext cx="2856998" cy="487981"/>
          </a:xfrm>
          <a:prstGeom prst="rect">
            <a:avLst/>
          </a:prstGeom>
          <a:solidFill>
            <a:schemeClr val="bg1"/>
          </a:solidFill>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237100"/>
                </a:solidFill>
              </a:rPr>
              <a:t>Community venues</a:t>
            </a:r>
          </a:p>
        </p:txBody>
      </p:sp>
    </p:spTree>
    <p:extLst>
      <p:ext uri="{BB962C8B-B14F-4D97-AF65-F5344CB8AC3E}">
        <p14:creationId xmlns:p14="http://schemas.microsoft.com/office/powerpoint/2010/main" val="131070580"/>
      </p:ext>
    </p:extLst>
  </p:cSld>
  <p:clrMapOvr>
    <a:masterClrMapping/>
  </p:clrMapOvr>
  <p:transition spd="med">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587"/>
            <a:ext cx="9144000" cy="6456797"/>
          </a:xfrm>
          <a:prstGeom prst="rect">
            <a:avLst/>
          </a:prstGeom>
        </p:spPr>
      </p:pic>
      <p:sp>
        <p:nvSpPr>
          <p:cNvPr id="2" name="Title 1"/>
          <p:cNvSpPr>
            <a:spLocks noGrp="1"/>
          </p:cNvSpPr>
          <p:nvPr>
            <p:ph type="title"/>
          </p:nvPr>
        </p:nvSpPr>
        <p:spPr>
          <a:xfrm>
            <a:off x="6588224" y="2780928"/>
            <a:ext cx="2114734" cy="3514402"/>
          </a:xfrm>
        </p:spPr>
        <p:txBody>
          <a:bodyPr>
            <a:normAutofit/>
          </a:bodyPr>
          <a:lstStyle/>
          <a:p>
            <a:r>
              <a:rPr lang="en-GB" sz="3200" b="1" dirty="0">
                <a:solidFill>
                  <a:srgbClr val="002060"/>
                </a:solidFill>
              </a:rPr>
              <a:t>Stratford-upon-Avon District</a:t>
            </a:r>
            <a:endParaRPr lang="en-GB" sz="3200" b="1" dirty="0"/>
          </a:p>
        </p:txBody>
      </p:sp>
      <p:sp>
        <p:nvSpPr>
          <p:cNvPr id="6" name="Title 1"/>
          <p:cNvSpPr txBox="1">
            <a:spLocks/>
          </p:cNvSpPr>
          <p:nvPr/>
        </p:nvSpPr>
        <p:spPr>
          <a:xfrm>
            <a:off x="58818" y="5157192"/>
            <a:ext cx="2856998" cy="864096"/>
          </a:xfrm>
          <a:prstGeom prst="rect">
            <a:avLst/>
          </a:prstGeom>
          <a:no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00B0F0"/>
                </a:solidFill>
              </a:rPr>
              <a:t>Current provision</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0" y="22096"/>
            <a:ext cx="8028384" cy="5708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rgbClr val="002060"/>
                </a:solidFill>
              </a:rPr>
              <a:t>What this means in your area</a:t>
            </a:r>
            <a:endParaRPr lang="en-GB" sz="3600" b="1" dirty="0"/>
          </a:p>
        </p:txBody>
      </p:sp>
    </p:spTree>
    <p:extLst>
      <p:ext uri="{BB962C8B-B14F-4D97-AF65-F5344CB8AC3E}">
        <p14:creationId xmlns:p14="http://schemas.microsoft.com/office/powerpoint/2010/main" val="1169489325"/>
      </p:ext>
    </p:extLst>
  </p:cSld>
  <p:clrMapOvr>
    <a:masterClrMapping/>
  </p:clrMapOvr>
  <p:transition spd="med">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587"/>
            <a:ext cx="9144000" cy="6456797"/>
          </a:xfrm>
          <a:prstGeom prst="rect">
            <a:avLst/>
          </a:prstGeom>
        </p:spPr>
      </p:pic>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0" y="22096"/>
            <a:ext cx="8028384" cy="5708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rgbClr val="002060"/>
                </a:solidFill>
              </a:rPr>
              <a:t>What this means in your area</a:t>
            </a:r>
            <a:endParaRPr lang="en-GB" sz="3600" b="1" dirty="0"/>
          </a:p>
        </p:txBody>
      </p:sp>
      <p:sp>
        <p:nvSpPr>
          <p:cNvPr id="10" name="Title 1"/>
          <p:cNvSpPr>
            <a:spLocks noGrp="1"/>
          </p:cNvSpPr>
          <p:nvPr>
            <p:ph type="title"/>
          </p:nvPr>
        </p:nvSpPr>
        <p:spPr>
          <a:xfrm>
            <a:off x="6588224" y="2780928"/>
            <a:ext cx="2114734" cy="3514402"/>
          </a:xfrm>
        </p:spPr>
        <p:txBody>
          <a:bodyPr>
            <a:normAutofit/>
          </a:bodyPr>
          <a:lstStyle/>
          <a:p>
            <a:r>
              <a:rPr lang="en-GB" sz="3200" b="1" dirty="0">
                <a:solidFill>
                  <a:srgbClr val="002060"/>
                </a:solidFill>
              </a:rPr>
              <a:t>Stratford-upon-Avon District</a:t>
            </a:r>
            <a:endParaRPr lang="en-GB" sz="3200" b="1" dirty="0"/>
          </a:p>
        </p:txBody>
      </p:sp>
      <p:sp>
        <p:nvSpPr>
          <p:cNvPr id="11" name="Title 1"/>
          <p:cNvSpPr txBox="1">
            <a:spLocks/>
          </p:cNvSpPr>
          <p:nvPr/>
        </p:nvSpPr>
        <p:spPr>
          <a:xfrm>
            <a:off x="58818" y="5157192"/>
            <a:ext cx="2856998" cy="864096"/>
          </a:xfrm>
          <a:prstGeom prst="rect">
            <a:avLst/>
          </a:prstGeom>
          <a:no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7030A0"/>
                </a:solidFill>
              </a:rPr>
              <a:t>Proposed Family Hubs</a:t>
            </a:r>
          </a:p>
        </p:txBody>
      </p:sp>
    </p:spTree>
    <p:extLst>
      <p:ext uri="{BB962C8B-B14F-4D97-AF65-F5344CB8AC3E}">
        <p14:creationId xmlns:p14="http://schemas.microsoft.com/office/powerpoint/2010/main" val="1351083073"/>
      </p:ext>
    </p:extLst>
  </p:cSld>
  <p:clrMapOvr>
    <a:masterClrMapping/>
  </p:clrMapOvr>
  <p:transition spd="med">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587"/>
            <a:ext cx="9144000" cy="6456797"/>
          </a:xfrm>
          <a:prstGeom prst="rect">
            <a:avLst/>
          </a:prstGeom>
        </p:spPr>
      </p:pic>
      <p:sp>
        <p:nvSpPr>
          <p:cNvPr id="6" name="Title 1"/>
          <p:cNvSpPr txBox="1">
            <a:spLocks/>
          </p:cNvSpPr>
          <p:nvPr/>
        </p:nvSpPr>
        <p:spPr>
          <a:xfrm>
            <a:off x="6057041" y="4509120"/>
            <a:ext cx="2856998" cy="864096"/>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b="1" dirty="0">
              <a:solidFill>
                <a:srgbClr val="237100"/>
              </a:solidFill>
            </a:endParaRP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0" y="22096"/>
            <a:ext cx="8028384" cy="5708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b="1" dirty="0">
                <a:solidFill>
                  <a:srgbClr val="002060"/>
                </a:solidFill>
              </a:rPr>
              <a:t>What this means in your area</a:t>
            </a:r>
            <a:endParaRPr lang="en-GB" sz="3600" b="1" dirty="0"/>
          </a:p>
        </p:txBody>
      </p:sp>
      <p:sp>
        <p:nvSpPr>
          <p:cNvPr id="10" name="Title 1"/>
          <p:cNvSpPr txBox="1">
            <a:spLocks/>
          </p:cNvSpPr>
          <p:nvPr/>
        </p:nvSpPr>
        <p:spPr>
          <a:xfrm>
            <a:off x="58818" y="5157192"/>
            <a:ext cx="2856998" cy="864096"/>
          </a:xfrm>
          <a:prstGeom prst="rect">
            <a:avLst/>
          </a:prstGeom>
          <a:noFill/>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solidFill>
                  <a:srgbClr val="237100"/>
                </a:solidFill>
              </a:rPr>
              <a:t>Community venues</a:t>
            </a:r>
          </a:p>
        </p:txBody>
      </p:sp>
      <p:sp>
        <p:nvSpPr>
          <p:cNvPr id="11" name="Title 1"/>
          <p:cNvSpPr>
            <a:spLocks noGrp="1"/>
          </p:cNvSpPr>
          <p:nvPr>
            <p:ph type="title"/>
          </p:nvPr>
        </p:nvSpPr>
        <p:spPr>
          <a:xfrm>
            <a:off x="6588224" y="2780928"/>
            <a:ext cx="2114734" cy="3514402"/>
          </a:xfrm>
        </p:spPr>
        <p:txBody>
          <a:bodyPr>
            <a:normAutofit/>
          </a:bodyPr>
          <a:lstStyle/>
          <a:p>
            <a:r>
              <a:rPr lang="en-GB" sz="3200" b="1" dirty="0">
                <a:solidFill>
                  <a:srgbClr val="002060"/>
                </a:solidFill>
              </a:rPr>
              <a:t>Stratford-upon-Avon District</a:t>
            </a:r>
            <a:endParaRPr lang="en-GB" sz="3200" b="1" dirty="0"/>
          </a:p>
        </p:txBody>
      </p:sp>
    </p:spTree>
    <p:extLst>
      <p:ext uri="{BB962C8B-B14F-4D97-AF65-F5344CB8AC3E}">
        <p14:creationId xmlns:p14="http://schemas.microsoft.com/office/powerpoint/2010/main" val="131070580"/>
      </p:ext>
    </p:extLst>
  </p:cSld>
  <p:clrMapOvr>
    <a:masterClrMapping/>
  </p:clrMapOvr>
  <p:transition spd="med">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b="1" dirty="0">
                <a:solidFill>
                  <a:srgbClr val="002060"/>
                </a:solidFill>
              </a:rPr>
              <a:t>   Being part of the conversation</a:t>
            </a:r>
            <a:br>
              <a:rPr lang="en-GB" b="1" dirty="0">
                <a:solidFill>
                  <a:srgbClr val="002060"/>
                </a:solidFill>
              </a:rPr>
            </a:br>
            <a:r>
              <a:rPr lang="en-GB" b="1" dirty="0">
                <a:solidFill>
                  <a:srgbClr val="002060"/>
                </a:solidFill>
              </a:rPr>
              <a:t>             </a:t>
            </a:r>
            <a:r>
              <a:rPr lang="en-GB" dirty="0">
                <a:solidFill>
                  <a:srgbClr val="002060"/>
                </a:solidFill>
              </a:rPr>
              <a:t>– how to get involved</a:t>
            </a:r>
          </a:p>
        </p:txBody>
      </p:sp>
      <p:sp>
        <p:nvSpPr>
          <p:cNvPr id="3" name="Content Placeholder 2"/>
          <p:cNvSpPr>
            <a:spLocks noGrp="1"/>
          </p:cNvSpPr>
          <p:nvPr>
            <p:ph idx="1"/>
          </p:nvPr>
        </p:nvSpPr>
        <p:spPr>
          <a:xfrm>
            <a:off x="457200" y="1600200"/>
            <a:ext cx="8579296" cy="4525963"/>
          </a:xfrm>
        </p:spPr>
        <p:txBody>
          <a:bodyPr>
            <a:noAutofit/>
          </a:bodyPr>
          <a:lstStyle/>
          <a:p>
            <a:r>
              <a:rPr lang="en-GB" sz="2800" dirty="0"/>
              <a:t>Your opportunity to ask questions and raise issues at this forum</a:t>
            </a:r>
          </a:p>
          <a:p>
            <a:endParaRPr lang="en-GB" sz="1200" dirty="0"/>
          </a:p>
          <a:p>
            <a:r>
              <a:rPr lang="en-GB" sz="2800" dirty="0"/>
              <a:t>Fill in the questionnaire online</a:t>
            </a:r>
          </a:p>
          <a:p>
            <a:endParaRPr lang="en-GB" sz="1200" dirty="0"/>
          </a:p>
          <a:p>
            <a:r>
              <a:rPr lang="en-GB" sz="2800" dirty="0"/>
              <a:t>www.warwickshire.gov.uk/familyhubsconsultation </a:t>
            </a:r>
          </a:p>
          <a:p>
            <a:endParaRPr lang="en-GB" sz="1200" dirty="0"/>
          </a:p>
          <a:p>
            <a:r>
              <a:rPr lang="en-GB" sz="2800" dirty="0"/>
              <a:t>The consultation information is also available in alternative formats via:</a:t>
            </a:r>
          </a:p>
          <a:p>
            <a:pPr lvl="1"/>
            <a:r>
              <a:rPr lang="en-GB" sz="2400" dirty="0"/>
              <a:t>familyhubs@warwickshire.gov.uk or </a:t>
            </a:r>
          </a:p>
          <a:p>
            <a:pPr lvl="1"/>
            <a:r>
              <a:rPr lang="en-GB" sz="2400" dirty="0"/>
              <a:t>phone 01926 742350</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501529"/>
      </p:ext>
    </p:extLst>
  </p:cSld>
  <p:clrMapOvr>
    <a:masterClrMapping/>
  </p:clrMapOvr>
  <p:transition spd="med">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b="1" dirty="0">
                <a:solidFill>
                  <a:srgbClr val="002060"/>
                </a:solidFill>
              </a:rPr>
              <a:t>   Next steps</a:t>
            </a:r>
            <a:endParaRPr lang="en-GB" dirty="0">
              <a:solidFill>
                <a:srgbClr val="002060"/>
              </a:solidFill>
            </a:endParaRPr>
          </a:p>
        </p:txBody>
      </p:sp>
      <p:sp>
        <p:nvSpPr>
          <p:cNvPr id="3" name="Content Placeholder 2"/>
          <p:cNvSpPr>
            <a:spLocks noGrp="1"/>
          </p:cNvSpPr>
          <p:nvPr>
            <p:ph idx="1"/>
          </p:nvPr>
        </p:nvSpPr>
        <p:spPr>
          <a:xfrm>
            <a:off x="529208" y="1268760"/>
            <a:ext cx="8219256" cy="4525963"/>
          </a:xfrm>
        </p:spPr>
        <p:txBody>
          <a:bodyPr>
            <a:noAutofit/>
          </a:bodyPr>
          <a:lstStyle/>
          <a:p>
            <a:pPr marL="0" indent="0">
              <a:lnSpc>
                <a:spcPct val="100000"/>
              </a:lnSpc>
              <a:spcBef>
                <a:spcPts val="100"/>
              </a:spcBef>
              <a:buNone/>
            </a:pPr>
            <a:r>
              <a:rPr lang="en-GB" sz="2800" dirty="0"/>
              <a:t>Expected timeline:</a:t>
            </a:r>
          </a:p>
          <a:p>
            <a:pPr marL="0" indent="0">
              <a:lnSpc>
                <a:spcPct val="100000"/>
              </a:lnSpc>
              <a:spcBef>
                <a:spcPts val="100"/>
              </a:spcBef>
              <a:buNone/>
            </a:pPr>
            <a:endParaRPr lang="en-GB" sz="2800" dirty="0"/>
          </a:p>
          <a:p>
            <a:pPr marR="2731135"/>
            <a:r>
              <a:rPr lang="en-GB" sz="2800" dirty="0"/>
              <a:t>Consultation end date: 11/09/17</a:t>
            </a:r>
          </a:p>
          <a:p>
            <a:r>
              <a:rPr lang="en-GB" sz="2800" dirty="0"/>
              <a:t>Analysis and reporting followed by recommendations to Cabinet: Autumn 2017</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670607"/>
      </p:ext>
    </p:extLst>
  </p:cSld>
  <p:clrMapOvr>
    <a:masterClrMapping/>
  </p:clrMapOvr>
  <p:transition spd="med">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2060"/>
                </a:solidFill>
              </a:rPr>
              <a:t>Why are we here?</a:t>
            </a:r>
            <a:endParaRPr lang="en-GB" b="1" dirty="0"/>
          </a:p>
        </p:txBody>
      </p:sp>
      <p:sp>
        <p:nvSpPr>
          <p:cNvPr id="3" name="Content Placeholder 2"/>
          <p:cNvSpPr>
            <a:spLocks noGrp="1"/>
          </p:cNvSpPr>
          <p:nvPr>
            <p:ph idx="1"/>
          </p:nvPr>
        </p:nvSpPr>
        <p:spPr/>
        <p:txBody>
          <a:bodyPr>
            <a:noAutofit/>
          </a:bodyPr>
          <a:lstStyle/>
          <a:p>
            <a:pPr marL="0" marR="5080" indent="0">
              <a:lnSpc>
                <a:spcPct val="100000"/>
              </a:lnSpc>
              <a:spcBef>
                <a:spcPts val="100"/>
              </a:spcBef>
              <a:buNone/>
            </a:pPr>
            <a:r>
              <a:rPr lang="en-GB" dirty="0"/>
              <a:t>We have to change the way we deliver services for  children and families so they are:</a:t>
            </a:r>
          </a:p>
          <a:p>
            <a:pPr marL="469900" indent="-228600">
              <a:tabLst>
                <a:tab pos="469265" algn="l"/>
                <a:tab pos="469900" algn="l"/>
              </a:tabLst>
            </a:pPr>
            <a:r>
              <a:rPr lang="en-GB" dirty="0"/>
              <a:t>Fit for the future</a:t>
            </a:r>
          </a:p>
          <a:p>
            <a:pPr marL="469900" indent="-228600">
              <a:tabLst>
                <a:tab pos="469265" algn="l"/>
                <a:tab pos="469900" algn="l"/>
              </a:tabLst>
            </a:pPr>
            <a:r>
              <a:rPr lang="en-GB" dirty="0"/>
              <a:t>Financially sustainable</a:t>
            </a:r>
          </a:p>
          <a:p>
            <a:pPr marL="469900" indent="-228600">
              <a:tabLst>
                <a:tab pos="469265" algn="l"/>
                <a:tab pos="469900" algn="l"/>
              </a:tabLst>
            </a:pPr>
            <a:r>
              <a:rPr lang="en-GB" dirty="0"/>
              <a:t>Protect the most vulnerable</a:t>
            </a:r>
          </a:p>
          <a:p>
            <a:pPr marL="469900" indent="-228600">
              <a:tabLst>
                <a:tab pos="469265" algn="l"/>
                <a:tab pos="469900" algn="l"/>
              </a:tabLst>
            </a:pPr>
            <a:r>
              <a:rPr lang="en-GB" dirty="0"/>
              <a:t>Flexible and adaptable to all needs</a:t>
            </a:r>
          </a:p>
          <a:p>
            <a:pPr marL="0" indent="0">
              <a:lnSpc>
                <a:spcPct val="100000"/>
              </a:lnSpc>
              <a:buNone/>
            </a:pPr>
            <a:r>
              <a:rPr lang="en-GB" dirty="0"/>
              <a:t>To do this successfully we need your views</a:t>
            </a:r>
            <a:endParaRPr lang="en-GB" altLang="en-US" dirty="0"/>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060601"/>
      </p:ext>
    </p:extLst>
  </p:cSld>
  <p:clrMapOvr>
    <a:masterClrMapping/>
  </p:clrMapOvr>
  <p:transition spd="med">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2060"/>
                </a:solidFill>
              </a:rPr>
              <a:t>Our commitment</a:t>
            </a:r>
            <a:endParaRPr lang="en-GB" b="1" dirty="0"/>
          </a:p>
        </p:txBody>
      </p:sp>
      <p:sp>
        <p:nvSpPr>
          <p:cNvPr id="3" name="Content Placeholder 2"/>
          <p:cNvSpPr>
            <a:spLocks noGrp="1"/>
          </p:cNvSpPr>
          <p:nvPr>
            <p:ph idx="1"/>
          </p:nvPr>
        </p:nvSpPr>
        <p:spPr>
          <a:xfrm>
            <a:off x="467544" y="1340768"/>
            <a:ext cx="8229600" cy="5069160"/>
          </a:xfrm>
        </p:spPr>
        <p:txBody>
          <a:bodyPr>
            <a:normAutofit fontScale="70000" lnSpcReduction="20000"/>
          </a:bodyPr>
          <a:lstStyle/>
          <a:p>
            <a:r>
              <a:rPr lang="en-GB" altLang="en-US" b="1" dirty="0"/>
              <a:t>This is a consultation: </a:t>
            </a:r>
            <a:r>
              <a:rPr lang="en-GB" altLang="en-US" dirty="0"/>
              <a:t>we know families, professionals, partners and communities often have the best ideas about practical ways forward. This consultation period allows us to talk to you and listen to your views, ideas and issues </a:t>
            </a:r>
          </a:p>
          <a:p>
            <a:r>
              <a:rPr lang="en-GB" altLang="en-US" b="1" dirty="0"/>
              <a:t>The proposals are not simply about saving costs: </a:t>
            </a:r>
            <a:r>
              <a:rPr lang="en-GB" altLang="en-US" dirty="0"/>
              <a:t>the Council is facing financial challenges. These proposals mean most of the savings will come from using fewer buildings – allowing us to focus our resources on the services themselves and the families who need them</a:t>
            </a:r>
          </a:p>
          <a:p>
            <a:r>
              <a:rPr lang="en-GB" altLang="en-US" b="1" dirty="0"/>
              <a:t>We are absolutely focused on providing the best early years and early help for Warwickshire children: </a:t>
            </a:r>
            <a:r>
              <a:rPr lang="en-GB" altLang="en-US" dirty="0"/>
              <a:t>we have spent two years researching what works in early years and our proposals build on this research while developing a model that focuses on the whole family  </a:t>
            </a:r>
          </a:p>
          <a:p>
            <a:r>
              <a:rPr lang="en-GB" altLang="en-US" b="1" dirty="0"/>
              <a:t>The safety of children will always be our key priority: </a:t>
            </a:r>
            <a:r>
              <a:rPr lang="en-GB" altLang="en-US" dirty="0"/>
              <a:t> safeguarding and safety will be front and centre of our proposals</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097123"/>
      </p:ext>
    </p:extLst>
  </p:cSld>
  <p:clrMapOvr>
    <a:masterClrMapping/>
  </p:clrMapOvr>
  <p:transition spd="med">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rgbClr val="002060"/>
                </a:solidFill>
              </a:rPr>
              <a:t>History </a:t>
            </a:r>
            <a:r>
              <a:rPr lang="en-GB" dirty="0">
                <a:solidFill>
                  <a:srgbClr val="002060"/>
                </a:solidFill>
              </a:rPr>
              <a:t/>
            </a:r>
            <a:br>
              <a:rPr lang="en-GB" dirty="0">
                <a:solidFill>
                  <a:srgbClr val="002060"/>
                </a:solidFill>
              </a:rPr>
            </a:br>
            <a:r>
              <a:rPr lang="en-GB" dirty="0">
                <a:solidFill>
                  <a:srgbClr val="002060"/>
                </a:solidFill>
              </a:rPr>
              <a:t>how we got here</a:t>
            </a:r>
            <a:endParaRPr lang="en-GB" dirty="0"/>
          </a:p>
        </p:txBody>
      </p:sp>
      <p:sp>
        <p:nvSpPr>
          <p:cNvPr id="3" name="Content Placeholder 2"/>
          <p:cNvSpPr>
            <a:spLocks noGrp="1"/>
          </p:cNvSpPr>
          <p:nvPr>
            <p:ph idx="1"/>
          </p:nvPr>
        </p:nvSpPr>
        <p:spPr/>
        <p:txBody>
          <a:bodyPr>
            <a:normAutofit fontScale="92500"/>
          </a:bodyPr>
          <a:lstStyle/>
          <a:p>
            <a:r>
              <a:rPr lang="en-GB" b="1" dirty="0"/>
              <a:t>2000: </a:t>
            </a:r>
            <a:r>
              <a:rPr lang="en-GB" dirty="0"/>
              <a:t>Government launches Sure Start and introduction of children centres aimed at reducing child poverty. Focused on most deprived areas - but open to all families living in the catchment area</a:t>
            </a:r>
          </a:p>
          <a:p>
            <a:r>
              <a:rPr lang="en-GB" b="1" dirty="0"/>
              <a:t>2004 – 6: </a:t>
            </a:r>
            <a:r>
              <a:rPr lang="en-GB" dirty="0"/>
              <a:t>13 children centres opened in greatest area of need in Warwickshire </a:t>
            </a:r>
          </a:p>
          <a:p>
            <a:r>
              <a:rPr lang="en-GB" b="1" dirty="0"/>
              <a:t>2006 – 8: </a:t>
            </a:r>
            <a:r>
              <a:rPr lang="en-GB" dirty="0"/>
              <a:t>17 more centres in next tier of need </a:t>
            </a:r>
          </a:p>
          <a:p>
            <a:r>
              <a:rPr lang="en-GB" b="1" dirty="0"/>
              <a:t>2008 – 10: </a:t>
            </a:r>
            <a:r>
              <a:rPr lang="en-GB" dirty="0"/>
              <a:t>another 9 centres opened in county</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5664825"/>
      </p:ext>
    </p:extLst>
  </p:cSld>
  <p:clrMapOvr>
    <a:masterClrMapping/>
  </p:clrMapOvr>
  <p:transition spd="med">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rgbClr val="002060"/>
                </a:solidFill>
              </a:rPr>
              <a:t>Our proposals </a:t>
            </a:r>
            <a:r>
              <a:rPr lang="en-GB" dirty="0">
                <a:solidFill>
                  <a:srgbClr val="002060"/>
                </a:solidFill>
              </a:rPr>
              <a:t/>
            </a:r>
            <a:br>
              <a:rPr lang="en-GB" dirty="0">
                <a:solidFill>
                  <a:srgbClr val="002060"/>
                </a:solidFill>
              </a:rPr>
            </a:br>
            <a:r>
              <a:rPr lang="en-GB" sz="4000" dirty="0">
                <a:solidFill>
                  <a:srgbClr val="002060"/>
                </a:solidFill>
              </a:rPr>
              <a:t>transforming services for the under fives</a:t>
            </a:r>
            <a:endParaRPr lang="en-GB" sz="4000" dirty="0"/>
          </a:p>
        </p:txBody>
      </p:sp>
      <p:sp>
        <p:nvSpPr>
          <p:cNvPr id="3" name="Content Placeholder 2"/>
          <p:cNvSpPr>
            <a:spLocks noGrp="1"/>
          </p:cNvSpPr>
          <p:nvPr>
            <p:ph idx="1"/>
          </p:nvPr>
        </p:nvSpPr>
        <p:spPr>
          <a:xfrm>
            <a:off x="457200" y="1600200"/>
            <a:ext cx="8579296" cy="4997152"/>
          </a:xfrm>
        </p:spPr>
        <p:txBody>
          <a:bodyPr>
            <a:normAutofit lnSpcReduction="10000"/>
          </a:bodyPr>
          <a:lstStyle/>
          <a:p>
            <a:pPr>
              <a:lnSpc>
                <a:spcPct val="120000"/>
              </a:lnSpc>
            </a:pPr>
            <a:r>
              <a:rPr lang="en-GB" sz="2000" dirty="0"/>
              <a:t>2015: launch of Warwickshire County Council Smart Start Programme – 1,500 professionals, families and staff involved</a:t>
            </a:r>
          </a:p>
          <a:p>
            <a:pPr>
              <a:lnSpc>
                <a:spcPct val="120000"/>
              </a:lnSpc>
            </a:pPr>
            <a:r>
              <a:rPr lang="en-GB" sz="2000" dirty="0"/>
              <a:t>Involved talking and listening to families, partners, experts and key organisations</a:t>
            </a:r>
          </a:p>
          <a:p>
            <a:pPr>
              <a:lnSpc>
                <a:spcPct val="120000"/>
              </a:lnSpc>
            </a:pPr>
            <a:r>
              <a:rPr lang="en-GB" sz="2000" dirty="0"/>
              <a:t>Provided one off funding for specific projects, work to find out what was happening in communities already and what people wanted for their communities</a:t>
            </a:r>
          </a:p>
          <a:p>
            <a:pPr>
              <a:lnSpc>
                <a:spcPct val="120000"/>
              </a:lnSpc>
            </a:pPr>
            <a:r>
              <a:rPr lang="en-GB" sz="2000" dirty="0"/>
              <a:t>Research into what’s working elsewhere in the country and best practice</a:t>
            </a:r>
          </a:p>
          <a:p>
            <a:pPr>
              <a:lnSpc>
                <a:spcPct val="120000"/>
              </a:lnSpc>
            </a:pPr>
            <a:r>
              <a:rPr lang="en-GB" sz="2000" dirty="0"/>
              <a:t>You told us that you:</a:t>
            </a:r>
          </a:p>
          <a:p>
            <a:pPr lvl="2">
              <a:lnSpc>
                <a:spcPct val="120000"/>
              </a:lnSpc>
            </a:pPr>
            <a:r>
              <a:rPr lang="en-GB" sz="2000" dirty="0"/>
              <a:t>want services to be joined up and accessible</a:t>
            </a:r>
          </a:p>
          <a:p>
            <a:pPr lvl="2">
              <a:lnSpc>
                <a:spcPct val="120000"/>
              </a:lnSpc>
            </a:pPr>
            <a:r>
              <a:rPr lang="en-GB" sz="2000" dirty="0"/>
              <a:t>value family support work</a:t>
            </a:r>
          </a:p>
          <a:p>
            <a:pPr lvl="2">
              <a:lnSpc>
                <a:spcPct val="120000"/>
              </a:lnSpc>
            </a:pPr>
            <a:r>
              <a:rPr lang="en-GB" sz="2000" dirty="0"/>
              <a:t>value building relationships and networks within your community </a:t>
            </a:r>
          </a:p>
          <a:p>
            <a:pPr>
              <a:lnSpc>
                <a:spcPct val="120000"/>
              </a:lnSpc>
            </a:pPr>
            <a:r>
              <a:rPr lang="en-GB" sz="2000" dirty="0"/>
              <a:t>This work has helped us shape our latest proposals</a:t>
            </a:r>
          </a:p>
          <a:p>
            <a:endParaRPr lang="en-GB" dirty="0"/>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408494"/>
      </p:ext>
    </p:extLst>
  </p:cSld>
  <p:clrMapOvr>
    <a:masterClrMapping/>
  </p:clrMapOvr>
  <p:transition spd="med">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rgbClr val="002060"/>
                </a:solidFill>
              </a:rPr>
              <a:t>The Big Picture</a:t>
            </a:r>
            <a:r>
              <a:rPr lang="en-GB" dirty="0">
                <a:solidFill>
                  <a:srgbClr val="002060"/>
                </a:solidFill>
              </a:rPr>
              <a:t/>
            </a:r>
            <a:br>
              <a:rPr lang="en-GB" dirty="0">
                <a:solidFill>
                  <a:srgbClr val="002060"/>
                </a:solidFill>
              </a:rPr>
            </a:br>
            <a:endParaRPr lang="en-GB" sz="4000" dirty="0"/>
          </a:p>
        </p:txBody>
      </p:sp>
      <p:sp>
        <p:nvSpPr>
          <p:cNvPr id="3" name="Content Placeholder 2"/>
          <p:cNvSpPr>
            <a:spLocks noGrp="1"/>
          </p:cNvSpPr>
          <p:nvPr>
            <p:ph idx="1"/>
          </p:nvPr>
        </p:nvSpPr>
        <p:spPr>
          <a:xfrm>
            <a:off x="395536" y="1268760"/>
            <a:ext cx="8579296" cy="4997152"/>
          </a:xfrm>
        </p:spPr>
        <p:txBody>
          <a:bodyPr>
            <a:normAutofit fontScale="92500" lnSpcReduction="20000"/>
          </a:bodyPr>
          <a:lstStyle/>
          <a:p>
            <a:r>
              <a:rPr lang="en-GB" dirty="0"/>
              <a:t>Part of wider transformation of Children and Families to provide the right support for the right issue at the right time.  </a:t>
            </a:r>
          </a:p>
          <a:p>
            <a:r>
              <a:rPr lang="en-GB" dirty="0"/>
              <a:t>Family Hubs will be linked with the wider service offer</a:t>
            </a:r>
          </a:p>
          <a:p>
            <a:r>
              <a:rPr lang="en-GB" dirty="0"/>
              <a:t>Part of wider transformation of how the County Council will engage with communities through community hubs and delivery of services in the future</a:t>
            </a:r>
          </a:p>
          <a:p>
            <a:r>
              <a:rPr lang="en-GB" dirty="0"/>
              <a:t>We are very keen to work with communities and current providers on proposals for community run options</a:t>
            </a:r>
          </a:p>
          <a:p>
            <a:endParaRPr lang="en-GB" dirty="0"/>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008564"/>
      </p:ext>
    </p:extLst>
  </p:cSld>
  <p:clrMapOvr>
    <a:masterClrMapping/>
  </p:clrMapOvr>
  <p:transition spd="med">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rgbClr val="002060"/>
                </a:solidFill>
              </a:rPr>
              <a:t>Context</a:t>
            </a:r>
            <a:r>
              <a:rPr lang="en-GB" dirty="0">
                <a:solidFill>
                  <a:srgbClr val="002060"/>
                </a:solidFill>
              </a:rPr>
              <a:t>  </a:t>
            </a:r>
            <a:br>
              <a:rPr lang="en-GB" dirty="0">
                <a:solidFill>
                  <a:srgbClr val="002060"/>
                </a:solidFill>
              </a:rPr>
            </a:br>
            <a:r>
              <a:rPr lang="en-GB" dirty="0">
                <a:solidFill>
                  <a:srgbClr val="002060"/>
                </a:solidFill>
              </a:rPr>
              <a:t>where we are now </a:t>
            </a:r>
            <a:endParaRPr lang="en-GB" dirty="0"/>
          </a:p>
        </p:txBody>
      </p:sp>
      <p:sp>
        <p:nvSpPr>
          <p:cNvPr id="3" name="Content Placeholder 2"/>
          <p:cNvSpPr>
            <a:spLocks noGrp="1"/>
          </p:cNvSpPr>
          <p:nvPr>
            <p:ph idx="1"/>
          </p:nvPr>
        </p:nvSpPr>
        <p:spPr>
          <a:xfrm>
            <a:off x="457200" y="1600200"/>
            <a:ext cx="8435280" cy="5141168"/>
          </a:xfrm>
        </p:spPr>
        <p:txBody>
          <a:bodyPr>
            <a:normAutofit fontScale="77500" lnSpcReduction="20000"/>
          </a:bodyPr>
          <a:lstStyle/>
          <a:p>
            <a:r>
              <a:rPr lang="en-GB" dirty="0"/>
              <a:t>By 2020 Warwickshire County Council will have had more than £200million a year taken from its annual budget. Between now and 2020 we need to find savings of £67million. </a:t>
            </a:r>
          </a:p>
          <a:p>
            <a:r>
              <a:rPr lang="en-GB" dirty="0"/>
              <a:t>Budget for children centres has reduced over five years – from £7.8 million a year in 2012 to £4.8 million a year in 2014</a:t>
            </a:r>
          </a:p>
          <a:p>
            <a:r>
              <a:rPr lang="en-GB" dirty="0"/>
              <a:t>So far savings have been found through reducing some services and different ways of commissioning the services from outside </a:t>
            </a:r>
          </a:p>
          <a:p>
            <a:r>
              <a:rPr lang="en-GB" dirty="0"/>
              <a:t>We now need to find a further £1.12 </a:t>
            </a:r>
            <a:r>
              <a:rPr lang="en-GB"/>
              <a:t>million savings from </a:t>
            </a:r>
            <a:r>
              <a:rPr lang="en-GB" dirty="0"/>
              <a:t>children centre budgets as part of the £10 million a year savings from the overall children and family services budget. </a:t>
            </a:r>
          </a:p>
          <a:p>
            <a:r>
              <a:rPr lang="en-GB" dirty="0"/>
              <a:t>Our budget for children centre from 2018 will be £3.7 million a year </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0924507"/>
      </p:ext>
    </p:extLst>
  </p:cSld>
  <p:clrMapOvr>
    <a:masterClrMapping/>
  </p:clrMapOvr>
  <p:transition spd="med">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rgbClr val="002060"/>
                </a:solidFill>
              </a:rPr>
              <a:t>From Children’s Centres to Family Hubs</a:t>
            </a:r>
            <a:endParaRPr lang="en-GB" sz="3600" b="1" dirty="0"/>
          </a:p>
        </p:txBody>
      </p:sp>
      <p:sp>
        <p:nvSpPr>
          <p:cNvPr id="3" name="Content Placeholder 2"/>
          <p:cNvSpPr>
            <a:spLocks noGrp="1"/>
          </p:cNvSpPr>
          <p:nvPr>
            <p:ph idx="1"/>
          </p:nvPr>
        </p:nvSpPr>
        <p:spPr>
          <a:xfrm>
            <a:off x="467544" y="1484784"/>
            <a:ext cx="8229600" cy="4896544"/>
          </a:xfrm>
        </p:spPr>
        <p:txBody>
          <a:bodyPr>
            <a:normAutofit fontScale="55000" lnSpcReduction="20000"/>
          </a:bodyPr>
          <a:lstStyle/>
          <a:p>
            <a:pPr>
              <a:lnSpc>
                <a:spcPct val="120000"/>
              </a:lnSpc>
            </a:pPr>
            <a:r>
              <a:rPr lang="en-GB" dirty="0"/>
              <a:t>Currently 39 Children’s Centres across the County providing varying levels of service across the County </a:t>
            </a:r>
          </a:p>
          <a:p>
            <a:pPr>
              <a:lnSpc>
                <a:spcPct val="120000"/>
              </a:lnSpc>
            </a:pPr>
            <a:r>
              <a:rPr lang="en-GB" dirty="0"/>
              <a:t>Now seeking to deliver an enhanced offer from fewer sites that extends the age range from the current 0-5 to 0-19/25</a:t>
            </a:r>
          </a:p>
          <a:p>
            <a:pPr>
              <a:lnSpc>
                <a:spcPct val="120000"/>
              </a:lnSpc>
            </a:pPr>
            <a:r>
              <a:rPr lang="en-GB" dirty="0"/>
              <a:t>Prioritise services rather than buildings with greater reliance on out-reach sites that you currently use</a:t>
            </a:r>
          </a:p>
          <a:p>
            <a:pPr>
              <a:lnSpc>
                <a:spcPct val="120000"/>
              </a:lnSpc>
            </a:pPr>
            <a:r>
              <a:rPr lang="en-GB" dirty="0"/>
              <a:t>A partnership approach where services from different agencies are delivered in a joined up manner</a:t>
            </a:r>
          </a:p>
          <a:p>
            <a:pPr marL="0" indent="0">
              <a:lnSpc>
                <a:spcPct val="120000"/>
              </a:lnSpc>
              <a:buNone/>
            </a:pPr>
            <a:r>
              <a:rPr lang="en-GB" dirty="0"/>
              <a:t>In practice this will mean :</a:t>
            </a:r>
          </a:p>
          <a:p>
            <a:pPr>
              <a:lnSpc>
                <a:spcPct val="120000"/>
              </a:lnSpc>
            </a:pPr>
            <a:r>
              <a:rPr lang="en-GB" dirty="0"/>
              <a:t>12 family hubs proposed in the areas of highest need across the county. The consultation will help us work out which services you want and need</a:t>
            </a:r>
          </a:p>
          <a:p>
            <a:pPr>
              <a:lnSpc>
                <a:spcPct val="120000"/>
              </a:lnSpc>
            </a:pPr>
            <a:r>
              <a:rPr lang="en-GB" dirty="0"/>
              <a:t>All age, whole family approach to support with greater links with the community and voluntary sector</a:t>
            </a:r>
          </a:p>
          <a:p>
            <a:pPr>
              <a:lnSpc>
                <a:spcPct val="120000"/>
              </a:lnSpc>
            </a:pPr>
            <a:r>
              <a:rPr lang="en-GB" dirty="0"/>
              <a:t>We want to explore the potential for the remaining children centres to continue with some services but with transferred management (like some libraries across the county). These could operate as “spokes” to the 12 key family hubs. </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6377" y="44624"/>
            <a:ext cx="1152127" cy="64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271885"/>
      </p:ext>
    </p:extLst>
  </p:cSld>
  <p:clrMapOvr>
    <a:masterClrMapping/>
  </p:clrMapOvr>
  <p:transition spd="med">
    <p:wipe di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7425</TotalTime>
  <Words>1060</Words>
  <Application>Microsoft Office PowerPoint</Application>
  <PresentationFormat>On-screen Show (4:3)</PresentationFormat>
  <Paragraphs>122</Paragraphs>
  <Slides>29</Slides>
  <Notes>1</Notes>
  <HiddenSlides>1</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Welcome and introductions</vt:lpstr>
      <vt:lpstr>Why are we here?</vt:lpstr>
      <vt:lpstr>Our commitment</vt:lpstr>
      <vt:lpstr>History  how we got here</vt:lpstr>
      <vt:lpstr>Our proposals  transforming services for the under fives</vt:lpstr>
      <vt:lpstr>The Big Picture </vt:lpstr>
      <vt:lpstr>Context   where we are now </vt:lpstr>
      <vt:lpstr>From Children’s Centres to Family Hubs</vt:lpstr>
      <vt:lpstr>What this means in your area</vt:lpstr>
      <vt:lpstr>What this means in your area</vt:lpstr>
      <vt:lpstr>What this means in your area</vt:lpstr>
      <vt:lpstr>What this means in your area</vt:lpstr>
      <vt:lpstr>What this means in your area</vt:lpstr>
      <vt:lpstr>What this means in your area</vt:lpstr>
      <vt:lpstr>What this means in your area</vt:lpstr>
      <vt:lpstr>What this means in your area</vt:lpstr>
      <vt:lpstr>What this means in your area</vt:lpstr>
      <vt:lpstr>What this means in your area</vt:lpstr>
      <vt:lpstr>What this means in your area</vt:lpstr>
      <vt:lpstr>What this means in your area</vt:lpstr>
      <vt:lpstr>What this means in your area – Warwick District</vt:lpstr>
      <vt:lpstr>What this means in your area – Warwick District</vt:lpstr>
      <vt:lpstr>What this means in your area – Warwick District</vt:lpstr>
      <vt:lpstr>Stratford-upon-Avon District</vt:lpstr>
      <vt:lpstr>Stratford-upon-Avon District</vt:lpstr>
      <vt:lpstr>Stratford-upon-Avon District</vt:lpstr>
      <vt:lpstr>   Being part of the conversation              – how to get involved</vt:lpstr>
      <vt:lpstr>   Next steps</vt:lpstr>
    </vt:vector>
  </TitlesOfParts>
  <Company>Warwickshire County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assessment and referrals</dc:title>
  <dc:creator>Emma Walker</dc:creator>
  <cp:lastModifiedBy>Colette Healey</cp:lastModifiedBy>
  <cp:revision>343</cp:revision>
  <cp:lastPrinted>2017-07-19T16:39:25Z</cp:lastPrinted>
  <dcterms:created xsi:type="dcterms:W3CDTF">2014-04-16T10:55:36Z</dcterms:created>
  <dcterms:modified xsi:type="dcterms:W3CDTF">2017-11-28T15:22:17Z</dcterms:modified>
</cp:coreProperties>
</file>